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4002" r:id="rId4"/>
  </p:sldMasterIdLst>
  <p:notesMasterIdLst>
    <p:notesMasterId r:id="rId22"/>
  </p:notesMasterIdLst>
  <p:handoutMasterIdLst>
    <p:handoutMasterId r:id="rId23"/>
  </p:handoutMasterIdLst>
  <p:sldIdLst>
    <p:sldId id="324" r:id="rId5"/>
    <p:sldId id="606" r:id="rId6"/>
    <p:sldId id="281" r:id="rId7"/>
    <p:sldId id="269" r:id="rId8"/>
    <p:sldId id="962" r:id="rId9"/>
    <p:sldId id="966" r:id="rId10"/>
    <p:sldId id="967" r:id="rId11"/>
    <p:sldId id="968" r:id="rId12"/>
    <p:sldId id="969" r:id="rId13"/>
    <p:sldId id="963" r:id="rId14"/>
    <p:sldId id="604" r:id="rId15"/>
    <p:sldId id="321" r:id="rId16"/>
    <p:sldId id="322" r:id="rId17"/>
    <p:sldId id="271" r:id="rId18"/>
    <p:sldId id="275" r:id="rId19"/>
    <p:sldId id="971" r:id="rId20"/>
    <p:sldId id="972" r:id="rId21"/>
  </p:sldIdLst>
  <p:sldSz cx="12192000" cy="6858000"/>
  <p:notesSz cx="9296400" cy="7010400"/>
  <p:defaultTextStyle>
    <a:defPPr>
      <a:defRPr lang="en-US"/>
    </a:defPPr>
    <a:lvl1pPr algn="l" rtl="0" fontAlgn="base">
      <a:spcBef>
        <a:spcPct val="0"/>
      </a:spcBef>
      <a:spcAft>
        <a:spcPct val="0"/>
      </a:spcAft>
      <a:defRPr sz="3600" b="1"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3600" b="1"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3600" b="1"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3600" b="1"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36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36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36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36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3600" b="1"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84" userDrawn="1">
          <p15:clr>
            <a:srgbClr val="A4A3A4"/>
          </p15:clr>
        </p15:guide>
        <p15:guide id="2" orient="horz" pos="804" userDrawn="1">
          <p15:clr>
            <a:srgbClr val="A4A3A4"/>
          </p15:clr>
        </p15:guide>
        <p15:guide id="3" orient="horz" pos="193" userDrawn="1">
          <p15:clr>
            <a:srgbClr val="A4A3A4"/>
          </p15:clr>
        </p15:guide>
        <p15:guide id="4" orient="horz" pos="4128" userDrawn="1">
          <p15:clr>
            <a:srgbClr val="A4A3A4"/>
          </p15:clr>
        </p15:guide>
        <p15:guide id="5" orient="horz" pos="1464" userDrawn="1">
          <p15:clr>
            <a:srgbClr val="A4A3A4"/>
          </p15:clr>
        </p15:guide>
        <p15:guide id="6" orient="horz" pos="3528" userDrawn="1">
          <p15:clr>
            <a:srgbClr val="A4A3A4"/>
          </p15:clr>
        </p15:guide>
        <p15:guide id="7" orient="horz" pos="2833" userDrawn="1">
          <p15:clr>
            <a:srgbClr val="A4A3A4"/>
          </p15:clr>
        </p15:guide>
        <p15:guide id="8" pos="3840" userDrawn="1">
          <p15:clr>
            <a:srgbClr val="A4A3A4"/>
          </p15:clr>
        </p15:guide>
        <p15:guide id="9" pos="6312" userDrawn="1">
          <p15:clr>
            <a:srgbClr val="A4A3A4"/>
          </p15:clr>
        </p15:guide>
        <p15:guide id="10" pos="2612" userDrawn="1">
          <p15:clr>
            <a:srgbClr val="A4A3A4"/>
          </p15:clr>
        </p15:guide>
        <p15:guide id="11" pos="5077" userDrawn="1">
          <p15:clr>
            <a:srgbClr val="A4A3A4"/>
          </p15:clr>
        </p15:guide>
        <p15:guide id="12" pos="7421" userDrawn="1">
          <p15:clr>
            <a:srgbClr val="A4A3A4"/>
          </p15:clr>
        </p15:guide>
        <p15:guide id="13" pos="1008" userDrawn="1">
          <p15:clr>
            <a:srgbClr val="A4A3A4"/>
          </p15:clr>
        </p15:guide>
        <p15:guide id="14" pos="261" userDrawn="1">
          <p15:clr>
            <a:srgbClr val="A4A3A4"/>
          </p15:clr>
        </p15:guide>
      </p15:sldGuideLst>
    </p:ext>
    <p:ext uri="{2D200454-40CA-4A62-9FC3-DE9A4176ACB9}">
      <p15:notesGuideLst xmlns:p15="http://schemas.microsoft.com/office/powerpoint/2012/main">
        <p15:guide id="1" orient="horz" pos="2208">
          <p15:clr>
            <a:srgbClr val="A4A3A4"/>
          </p15:clr>
        </p15:guide>
        <p15:guide id="2" pos="29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urek,John" initials="T" lastIdx="2" clrIdx="0">
    <p:extLst>
      <p:ext uri="{19B8F6BF-5375-455C-9EA6-DF929625EA0E}">
        <p15:presenceInfo xmlns:p15="http://schemas.microsoft.com/office/powerpoint/2012/main" userId="S-1-5-21-60319325-1160982951-1601773907-1691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DCEE"/>
    <a:srgbClr val="E7EFF7"/>
    <a:srgbClr val="CCE0EE"/>
    <a:srgbClr val="4294D6"/>
    <a:srgbClr val="1A93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9"/>
    <p:restoredTop sz="70197" autoAdjust="0"/>
  </p:normalViewPr>
  <p:slideViewPr>
    <p:cSldViewPr snapToGrid="0">
      <p:cViewPr varScale="1">
        <p:scale>
          <a:sx n="71" d="100"/>
          <a:sy n="71" d="100"/>
        </p:scale>
        <p:origin x="2240" y="176"/>
      </p:cViewPr>
      <p:guideLst>
        <p:guide orient="horz" pos="2184"/>
        <p:guide orient="horz" pos="804"/>
        <p:guide orient="horz" pos="193"/>
        <p:guide orient="horz" pos="4128"/>
        <p:guide orient="horz" pos="1464"/>
        <p:guide orient="horz" pos="3528"/>
        <p:guide orient="horz" pos="2833"/>
        <p:guide pos="3840"/>
        <p:guide pos="6312"/>
        <p:guide pos="2612"/>
        <p:guide pos="5077"/>
        <p:guide pos="7421"/>
        <p:guide pos="1008"/>
        <p:guide pos="261"/>
      </p:guideLst>
    </p:cSldViewPr>
  </p:slideViewPr>
  <p:notesTextViewPr>
    <p:cViewPr>
      <p:scale>
        <a:sx n="1" d="1"/>
        <a:sy n="1" d="1"/>
      </p:scale>
      <p:origin x="0" y="0"/>
    </p:cViewPr>
  </p:notesTextViewPr>
  <p:notesViewPr>
    <p:cSldViewPr snapToGrid="0">
      <p:cViewPr>
        <p:scale>
          <a:sx n="1" d="2"/>
          <a:sy n="1" d="2"/>
        </p:scale>
        <p:origin x="0" y="0"/>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71678B-3594-47A2-8CD2-6DF4B3C4E526}"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2F8A0EC2-E953-4A52-B963-55DD5E33E9CA}">
      <dgm:prSet phldrT="[Text]"/>
      <dgm:spPr/>
      <dgm:t>
        <a:bodyPr/>
        <a:lstStyle/>
        <a:p>
          <a:r>
            <a:rPr lang="en-US"/>
            <a:t>Data Collection</a:t>
          </a:r>
        </a:p>
      </dgm:t>
    </dgm:pt>
    <dgm:pt modelId="{389913E0-A06C-49CB-BCF3-356A8BFE20B7}" type="parTrans" cxnId="{892078A1-53EC-4A27-9D44-FE23E76722DE}">
      <dgm:prSet/>
      <dgm:spPr/>
      <dgm:t>
        <a:bodyPr/>
        <a:lstStyle/>
        <a:p>
          <a:endParaRPr lang="en-US"/>
        </a:p>
      </dgm:t>
    </dgm:pt>
    <dgm:pt modelId="{EF70B65E-7438-4930-B84A-7F964836D5CE}" type="sibTrans" cxnId="{892078A1-53EC-4A27-9D44-FE23E76722DE}">
      <dgm:prSet/>
      <dgm:spPr/>
      <dgm:t>
        <a:bodyPr/>
        <a:lstStyle/>
        <a:p>
          <a:endParaRPr lang="en-US"/>
        </a:p>
      </dgm:t>
    </dgm:pt>
    <dgm:pt modelId="{5BDEBDBA-1ECB-4B8A-B556-873B1DF50AF3}">
      <dgm:prSet phldrT="[Text]"/>
      <dgm:spPr/>
      <dgm:t>
        <a:bodyPr/>
        <a:lstStyle/>
        <a:p>
          <a:r>
            <a:rPr lang="en-US"/>
            <a:t>Build and Assess Model</a:t>
          </a:r>
        </a:p>
      </dgm:t>
    </dgm:pt>
    <dgm:pt modelId="{6CB61667-8264-47AE-8373-56848670ADF1}" type="parTrans" cxnId="{27F68AE7-FA66-4368-9CA0-FAF02CA87289}">
      <dgm:prSet/>
      <dgm:spPr/>
      <dgm:t>
        <a:bodyPr/>
        <a:lstStyle/>
        <a:p>
          <a:endParaRPr lang="en-US"/>
        </a:p>
      </dgm:t>
    </dgm:pt>
    <dgm:pt modelId="{024B93A0-514D-45FF-8B2A-CD3A04309091}" type="sibTrans" cxnId="{27F68AE7-FA66-4368-9CA0-FAF02CA87289}">
      <dgm:prSet/>
      <dgm:spPr/>
      <dgm:t>
        <a:bodyPr/>
        <a:lstStyle/>
        <a:p>
          <a:endParaRPr lang="en-US"/>
        </a:p>
      </dgm:t>
    </dgm:pt>
    <dgm:pt modelId="{E764C5FA-3FAA-4097-A8B4-0925B77ACC5B}">
      <dgm:prSet phldrT="[Text]"/>
      <dgm:spPr/>
      <dgm:t>
        <a:bodyPr/>
        <a:lstStyle/>
        <a:p>
          <a:r>
            <a:rPr lang="en-US"/>
            <a:t>Evaluate Results</a:t>
          </a:r>
        </a:p>
      </dgm:t>
    </dgm:pt>
    <dgm:pt modelId="{53FF5952-9C2F-4CDD-910B-CDCF7F4D1BD5}" type="parTrans" cxnId="{E77819B7-6813-42BD-9CEF-3F0A8D9C7CA1}">
      <dgm:prSet/>
      <dgm:spPr/>
      <dgm:t>
        <a:bodyPr/>
        <a:lstStyle/>
        <a:p>
          <a:endParaRPr lang="en-US"/>
        </a:p>
      </dgm:t>
    </dgm:pt>
    <dgm:pt modelId="{54092225-A189-4830-9D7C-27252AC676E0}" type="sibTrans" cxnId="{E77819B7-6813-42BD-9CEF-3F0A8D9C7CA1}">
      <dgm:prSet/>
      <dgm:spPr/>
      <dgm:t>
        <a:bodyPr/>
        <a:lstStyle/>
        <a:p>
          <a:endParaRPr lang="en-US"/>
        </a:p>
      </dgm:t>
    </dgm:pt>
    <dgm:pt modelId="{502064C2-C342-42FE-84F2-C461D07FB6B6}">
      <dgm:prSet phldrT="[Text]"/>
      <dgm:spPr/>
      <dgm:t>
        <a:bodyPr/>
        <a:lstStyle/>
        <a:p>
          <a:r>
            <a:rPr lang="en-US"/>
            <a:t>Deployment</a:t>
          </a:r>
        </a:p>
      </dgm:t>
    </dgm:pt>
    <dgm:pt modelId="{F676EF91-72F1-495B-89F6-7637CC037133}" type="parTrans" cxnId="{4BAD3564-0185-4E10-B7AD-0C6A2C27307B}">
      <dgm:prSet/>
      <dgm:spPr/>
      <dgm:t>
        <a:bodyPr/>
        <a:lstStyle/>
        <a:p>
          <a:endParaRPr lang="en-US"/>
        </a:p>
      </dgm:t>
    </dgm:pt>
    <dgm:pt modelId="{68AABC0C-2079-4147-9569-A0E6B4DB6BE4}" type="sibTrans" cxnId="{4BAD3564-0185-4E10-B7AD-0C6A2C27307B}">
      <dgm:prSet/>
      <dgm:spPr/>
      <dgm:t>
        <a:bodyPr/>
        <a:lstStyle/>
        <a:p>
          <a:endParaRPr lang="en-US"/>
        </a:p>
      </dgm:t>
    </dgm:pt>
    <dgm:pt modelId="{5786104D-2798-4B1F-92B3-BF0B7EF78714}">
      <dgm:prSet phldrT="[Text]"/>
      <dgm:spPr/>
      <dgm:t>
        <a:bodyPr/>
        <a:lstStyle/>
        <a:p>
          <a:r>
            <a:rPr lang="en-US"/>
            <a:t>Monitor and Feedback</a:t>
          </a:r>
        </a:p>
      </dgm:t>
    </dgm:pt>
    <dgm:pt modelId="{ED572732-0001-4D5D-9041-4B0A399CA65B}" type="parTrans" cxnId="{A4FFEE6E-51D5-4534-9CDF-E123F633A8C6}">
      <dgm:prSet/>
      <dgm:spPr/>
      <dgm:t>
        <a:bodyPr/>
        <a:lstStyle/>
        <a:p>
          <a:endParaRPr lang="en-US"/>
        </a:p>
      </dgm:t>
    </dgm:pt>
    <dgm:pt modelId="{A28644A3-52D1-4798-A02F-D011B47766BA}" type="sibTrans" cxnId="{A4FFEE6E-51D5-4534-9CDF-E123F633A8C6}">
      <dgm:prSet/>
      <dgm:spPr/>
      <dgm:t>
        <a:bodyPr/>
        <a:lstStyle/>
        <a:p>
          <a:endParaRPr lang="en-US"/>
        </a:p>
      </dgm:t>
    </dgm:pt>
    <dgm:pt modelId="{6D0A27FB-4C49-49AE-ABA4-FC94A9C8733E}">
      <dgm:prSet phldrT="[Text]"/>
      <dgm:spPr/>
      <dgm:t>
        <a:bodyPr/>
        <a:lstStyle/>
        <a:p>
          <a:r>
            <a:rPr lang="en-US"/>
            <a:t>Business Understanding</a:t>
          </a:r>
        </a:p>
      </dgm:t>
    </dgm:pt>
    <dgm:pt modelId="{A9A989F5-ED7D-4B16-AEB0-D3FB53AC1983}" type="parTrans" cxnId="{090B50E9-E5CB-421A-B964-0BE52F4BE11B}">
      <dgm:prSet/>
      <dgm:spPr/>
      <dgm:t>
        <a:bodyPr/>
        <a:lstStyle/>
        <a:p>
          <a:endParaRPr lang="en-US"/>
        </a:p>
      </dgm:t>
    </dgm:pt>
    <dgm:pt modelId="{28E5701C-109D-475F-A79C-1699DBFD001A}" type="sibTrans" cxnId="{090B50E9-E5CB-421A-B964-0BE52F4BE11B}">
      <dgm:prSet/>
      <dgm:spPr/>
      <dgm:t>
        <a:bodyPr/>
        <a:lstStyle/>
        <a:p>
          <a:endParaRPr lang="en-US"/>
        </a:p>
      </dgm:t>
    </dgm:pt>
    <dgm:pt modelId="{90600AB0-A9D1-4723-9001-EB610F1554F3}" type="pres">
      <dgm:prSet presAssocID="{6F71678B-3594-47A2-8CD2-6DF4B3C4E526}" presName="Name0" presStyleCnt="0">
        <dgm:presLayoutVars>
          <dgm:dir/>
          <dgm:resizeHandles val="exact"/>
        </dgm:presLayoutVars>
      </dgm:prSet>
      <dgm:spPr/>
    </dgm:pt>
    <dgm:pt modelId="{1C22EE88-1E24-4233-A6B1-1EF54543BC3F}" type="pres">
      <dgm:prSet presAssocID="{6F71678B-3594-47A2-8CD2-6DF4B3C4E526}" presName="cycle" presStyleCnt="0"/>
      <dgm:spPr/>
    </dgm:pt>
    <dgm:pt modelId="{931DF5C3-992F-4C33-97FF-A3C1C6A4515A}" type="pres">
      <dgm:prSet presAssocID="{6D0A27FB-4C49-49AE-ABA4-FC94A9C8733E}" presName="nodeFirstNode" presStyleLbl="node1" presStyleIdx="0" presStyleCnt="6" custScaleX="145713" custScaleY="56405">
        <dgm:presLayoutVars>
          <dgm:bulletEnabled val="1"/>
        </dgm:presLayoutVars>
      </dgm:prSet>
      <dgm:spPr/>
    </dgm:pt>
    <dgm:pt modelId="{E7AAC86D-5E79-4A9B-88BF-D91777562665}" type="pres">
      <dgm:prSet presAssocID="{28E5701C-109D-475F-A79C-1699DBFD001A}" presName="sibTransFirstNode" presStyleLbl="bgShp" presStyleIdx="0" presStyleCnt="1"/>
      <dgm:spPr/>
    </dgm:pt>
    <dgm:pt modelId="{7051D325-D6F8-4564-AEC9-E3DC26FCD423}" type="pres">
      <dgm:prSet presAssocID="{2F8A0EC2-E953-4A52-B963-55DD5E33E9CA}" presName="nodeFollowingNodes" presStyleLbl="node1" presStyleIdx="1" presStyleCnt="6" custScaleX="145713" custScaleY="56405" custRadScaleRad="124330" custRadScaleInc="22238">
        <dgm:presLayoutVars>
          <dgm:bulletEnabled val="1"/>
        </dgm:presLayoutVars>
      </dgm:prSet>
      <dgm:spPr/>
    </dgm:pt>
    <dgm:pt modelId="{C9456D48-EDF6-4692-9F98-6B1FD71890F7}" type="pres">
      <dgm:prSet presAssocID="{5BDEBDBA-1ECB-4B8A-B556-873B1DF50AF3}" presName="nodeFollowingNodes" presStyleLbl="node1" presStyleIdx="2" presStyleCnt="6" custScaleX="145713" custScaleY="56405" custRadScaleRad="124330" custRadScaleInc="-22238">
        <dgm:presLayoutVars>
          <dgm:bulletEnabled val="1"/>
        </dgm:presLayoutVars>
      </dgm:prSet>
      <dgm:spPr/>
    </dgm:pt>
    <dgm:pt modelId="{91575345-3770-4113-ABEE-4D6278E2F4C7}" type="pres">
      <dgm:prSet presAssocID="{E764C5FA-3FAA-4097-A8B4-0925B77ACC5B}" presName="nodeFollowingNodes" presStyleLbl="node1" presStyleIdx="3" presStyleCnt="6" custScaleX="145713" custScaleY="56405">
        <dgm:presLayoutVars>
          <dgm:bulletEnabled val="1"/>
        </dgm:presLayoutVars>
      </dgm:prSet>
      <dgm:spPr/>
    </dgm:pt>
    <dgm:pt modelId="{B37B6FE1-79E1-4CAD-A54B-889D8D5D2B1C}" type="pres">
      <dgm:prSet presAssocID="{502064C2-C342-42FE-84F2-C461D07FB6B6}" presName="nodeFollowingNodes" presStyleLbl="node1" presStyleIdx="4" presStyleCnt="6" custScaleX="145713" custScaleY="56405" custRadScaleRad="124330" custRadScaleInc="22238">
        <dgm:presLayoutVars>
          <dgm:bulletEnabled val="1"/>
        </dgm:presLayoutVars>
      </dgm:prSet>
      <dgm:spPr/>
    </dgm:pt>
    <dgm:pt modelId="{22E8811A-1FB1-422B-AFB4-E0C2179E7901}" type="pres">
      <dgm:prSet presAssocID="{5786104D-2798-4B1F-92B3-BF0B7EF78714}" presName="nodeFollowingNodes" presStyleLbl="node1" presStyleIdx="5" presStyleCnt="6" custScaleX="145713" custScaleY="56405" custRadScaleRad="124330" custRadScaleInc="-22238">
        <dgm:presLayoutVars>
          <dgm:bulletEnabled val="1"/>
        </dgm:presLayoutVars>
      </dgm:prSet>
      <dgm:spPr/>
    </dgm:pt>
  </dgm:ptLst>
  <dgm:cxnLst>
    <dgm:cxn modelId="{071A3646-06E9-48A7-A09D-2B46D8925964}" type="presOf" srcId="{2F8A0EC2-E953-4A52-B963-55DD5E33E9CA}" destId="{7051D325-D6F8-4564-AEC9-E3DC26FCD423}" srcOrd="0" destOrd="0" presId="urn:microsoft.com/office/officeart/2005/8/layout/cycle3"/>
    <dgm:cxn modelId="{4BAD3564-0185-4E10-B7AD-0C6A2C27307B}" srcId="{6F71678B-3594-47A2-8CD2-6DF4B3C4E526}" destId="{502064C2-C342-42FE-84F2-C461D07FB6B6}" srcOrd="4" destOrd="0" parTransId="{F676EF91-72F1-495B-89F6-7637CC037133}" sibTransId="{68AABC0C-2079-4147-9569-A0E6B4DB6BE4}"/>
    <dgm:cxn modelId="{A4FFEE6E-51D5-4534-9CDF-E123F633A8C6}" srcId="{6F71678B-3594-47A2-8CD2-6DF4B3C4E526}" destId="{5786104D-2798-4B1F-92B3-BF0B7EF78714}" srcOrd="5" destOrd="0" parTransId="{ED572732-0001-4D5D-9041-4B0A399CA65B}" sibTransId="{A28644A3-52D1-4798-A02F-D011B47766BA}"/>
    <dgm:cxn modelId="{58F23F79-A68C-4AD0-B5D9-9DFC1A67B39E}" type="presOf" srcId="{5786104D-2798-4B1F-92B3-BF0B7EF78714}" destId="{22E8811A-1FB1-422B-AFB4-E0C2179E7901}" srcOrd="0" destOrd="0" presId="urn:microsoft.com/office/officeart/2005/8/layout/cycle3"/>
    <dgm:cxn modelId="{892078A1-53EC-4A27-9D44-FE23E76722DE}" srcId="{6F71678B-3594-47A2-8CD2-6DF4B3C4E526}" destId="{2F8A0EC2-E953-4A52-B963-55DD5E33E9CA}" srcOrd="1" destOrd="0" parTransId="{389913E0-A06C-49CB-BCF3-356A8BFE20B7}" sibTransId="{EF70B65E-7438-4930-B84A-7F964836D5CE}"/>
    <dgm:cxn modelId="{D9D01CA9-A96B-48B3-AF84-39E88B919208}" type="presOf" srcId="{E764C5FA-3FAA-4097-A8B4-0925B77ACC5B}" destId="{91575345-3770-4113-ABEE-4D6278E2F4C7}" srcOrd="0" destOrd="0" presId="urn:microsoft.com/office/officeart/2005/8/layout/cycle3"/>
    <dgm:cxn modelId="{E77819B7-6813-42BD-9CEF-3F0A8D9C7CA1}" srcId="{6F71678B-3594-47A2-8CD2-6DF4B3C4E526}" destId="{E764C5FA-3FAA-4097-A8B4-0925B77ACC5B}" srcOrd="3" destOrd="0" parTransId="{53FF5952-9C2F-4CDD-910B-CDCF7F4D1BD5}" sibTransId="{54092225-A189-4830-9D7C-27252AC676E0}"/>
    <dgm:cxn modelId="{63F508B8-AC7B-4DE2-BBD3-7CF8980588C9}" type="presOf" srcId="{28E5701C-109D-475F-A79C-1699DBFD001A}" destId="{E7AAC86D-5E79-4A9B-88BF-D91777562665}" srcOrd="0" destOrd="0" presId="urn:microsoft.com/office/officeart/2005/8/layout/cycle3"/>
    <dgm:cxn modelId="{FE0461CF-5E77-42C4-A2AA-7CB5FE94474A}" type="presOf" srcId="{6D0A27FB-4C49-49AE-ABA4-FC94A9C8733E}" destId="{931DF5C3-992F-4C33-97FF-A3C1C6A4515A}" srcOrd="0" destOrd="0" presId="urn:microsoft.com/office/officeart/2005/8/layout/cycle3"/>
    <dgm:cxn modelId="{C5501BDC-75CB-404C-BD52-68CA3CAD0C26}" type="presOf" srcId="{6F71678B-3594-47A2-8CD2-6DF4B3C4E526}" destId="{90600AB0-A9D1-4723-9001-EB610F1554F3}" srcOrd="0" destOrd="0" presId="urn:microsoft.com/office/officeart/2005/8/layout/cycle3"/>
    <dgm:cxn modelId="{27F68AE7-FA66-4368-9CA0-FAF02CA87289}" srcId="{6F71678B-3594-47A2-8CD2-6DF4B3C4E526}" destId="{5BDEBDBA-1ECB-4B8A-B556-873B1DF50AF3}" srcOrd="2" destOrd="0" parTransId="{6CB61667-8264-47AE-8373-56848670ADF1}" sibTransId="{024B93A0-514D-45FF-8B2A-CD3A04309091}"/>
    <dgm:cxn modelId="{835497E7-AB5B-4A8E-8B79-B79C9D9655A9}" type="presOf" srcId="{502064C2-C342-42FE-84F2-C461D07FB6B6}" destId="{B37B6FE1-79E1-4CAD-A54B-889D8D5D2B1C}" srcOrd="0" destOrd="0" presId="urn:microsoft.com/office/officeart/2005/8/layout/cycle3"/>
    <dgm:cxn modelId="{090B50E9-E5CB-421A-B964-0BE52F4BE11B}" srcId="{6F71678B-3594-47A2-8CD2-6DF4B3C4E526}" destId="{6D0A27FB-4C49-49AE-ABA4-FC94A9C8733E}" srcOrd="0" destOrd="0" parTransId="{A9A989F5-ED7D-4B16-AEB0-D3FB53AC1983}" sibTransId="{28E5701C-109D-475F-A79C-1699DBFD001A}"/>
    <dgm:cxn modelId="{F5F1B2FA-64F5-4619-924C-C80E22B34DE0}" type="presOf" srcId="{5BDEBDBA-1ECB-4B8A-B556-873B1DF50AF3}" destId="{C9456D48-EDF6-4692-9F98-6B1FD71890F7}" srcOrd="0" destOrd="0" presId="urn:microsoft.com/office/officeart/2005/8/layout/cycle3"/>
    <dgm:cxn modelId="{456F06EE-CC7E-4447-BD54-99AC0E8C28F3}" type="presParOf" srcId="{90600AB0-A9D1-4723-9001-EB610F1554F3}" destId="{1C22EE88-1E24-4233-A6B1-1EF54543BC3F}" srcOrd="0" destOrd="0" presId="urn:microsoft.com/office/officeart/2005/8/layout/cycle3"/>
    <dgm:cxn modelId="{60387B72-94AD-4416-979E-37D8FD73337D}" type="presParOf" srcId="{1C22EE88-1E24-4233-A6B1-1EF54543BC3F}" destId="{931DF5C3-992F-4C33-97FF-A3C1C6A4515A}" srcOrd="0" destOrd="0" presId="urn:microsoft.com/office/officeart/2005/8/layout/cycle3"/>
    <dgm:cxn modelId="{CFA8F630-B605-46C8-82CA-9FC1764696AC}" type="presParOf" srcId="{1C22EE88-1E24-4233-A6B1-1EF54543BC3F}" destId="{E7AAC86D-5E79-4A9B-88BF-D91777562665}" srcOrd="1" destOrd="0" presId="urn:microsoft.com/office/officeart/2005/8/layout/cycle3"/>
    <dgm:cxn modelId="{11D836F1-BB40-4A05-BC4D-DFF65D3B82BC}" type="presParOf" srcId="{1C22EE88-1E24-4233-A6B1-1EF54543BC3F}" destId="{7051D325-D6F8-4564-AEC9-E3DC26FCD423}" srcOrd="2" destOrd="0" presId="urn:microsoft.com/office/officeart/2005/8/layout/cycle3"/>
    <dgm:cxn modelId="{BFC553EA-DAAD-40ED-A2D0-5D8B8D34FB2E}" type="presParOf" srcId="{1C22EE88-1E24-4233-A6B1-1EF54543BC3F}" destId="{C9456D48-EDF6-4692-9F98-6B1FD71890F7}" srcOrd="3" destOrd="0" presId="urn:microsoft.com/office/officeart/2005/8/layout/cycle3"/>
    <dgm:cxn modelId="{2EFFEABB-6514-4592-B610-2BD3F2B10B91}" type="presParOf" srcId="{1C22EE88-1E24-4233-A6B1-1EF54543BC3F}" destId="{91575345-3770-4113-ABEE-4D6278E2F4C7}" srcOrd="4" destOrd="0" presId="urn:microsoft.com/office/officeart/2005/8/layout/cycle3"/>
    <dgm:cxn modelId="{81807E85-AFAB-4902-8C06-72A37EC0A555}" type="presParOf" srcId="{1C22EE88-1E24-4233-A6B1-1EF54543BC3F}" destId="{B37B6FE1-79E1-4CAD-A54B-889D8D5D2B1C}" srcOrd="5" destOrd="0" presId="urn:microsoft.com/office/officeart/2005/8/layout/cycle3"/>
    <dgm:cxn modelId="{359E6296-29BA-4496-A2D4-4E291B6DE6A9}" type="presParOf" srcId="{1C22EE88-1E24-4233-A6B1-1EF54543BC3F}" destId="{22E8811A-1FB1-422B-AFB4-E0C2179E7901}" srcOrd="6"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BB0FAF-DA22-4364-8355-464A9B69014F}" type="doc">
      <dgm:prSet loTypeId="urn:microsoft.com/office/officeart/2005/8/layout/radial1" loCatId="cycle" qsTypeId="urn:microsoft.com/office/officeart/2005/8/quickstyle/3d2" qsCatId="3D" csTypeId="urn:microsoft.com/office/officeart/2005/8/colors/accent0_3" csCatId="mainScheme" phldr="1"/>
      <dgm:spPr/>
      <dgm:t>
        <a:bodyPr/>
        <a:lstStyle/>
        <a:p>
          <a:endParaRPr lang="en-US"/>
        </a:p>
      </dgm:t>
    </dgm:pt>
    <dgm:pt modelId="{E5E71755-BD10-4C80-B5E7-81B9A1B8B5A9}">
      <dgm:prSet phldrT="[Text]"/>
      <dgm:spPr>
        <a:solidFill>
          <a:schemeClr val="accent1"/>
        </a:solidFill>
      </dgm:spPr>
      <dgm:t>
        <a:bodyPr/>
        <a:lstStyle/>
        <a:p>
          <a:r>
            <a:rPr lang="en-US"/>
            <a:t>Intelligence</a:t>
          </a:r>
          <a:endParaRPr lang="en-US" dirty="0"/>
        </a:p>
      </dgm:t>
    </dgm:pt>
    <dgm:pt modelId="{AD9B6335-1A1A-4B81-8C6E-5D8D850DDD9D}" type="parTrans" cxnId="{EA03ACE2-7E24-45F5-AF26-FB1EE09CA999}">
      <dgm:prSet/>
      <dgm:spPr/>
      <dgm:t>
        <a:bodyPr/>
        <a:lstStyle/>
        <a:p>
          <a:endParaRPr lang="en-US"/>
        </a:p>
      </dgm:t>
    </dgm:pt>
    <dgm:pt modelId="{E11BB078-FBFA-4622-8173-713C4C24DBAB}" type="sibTrans" cxnId="{EA03ACE2-7E24-45F5-AF26-FB1EE09CA999}">
      <dgm:prSet/>
      <dgm:spPr/>
      <dgm:t>
        <a:bodyPr/>
        <a:lstStyle/>
        <a:p>
          <a:endParaRPr lang="en-US"/>
        </a:p>
      </dgm:t>
    </dgm:pt>
    <dgm:pt modelId="{DF2DA707-1D13-43D7-B26C-F2E7BAB1EF6C}">
      <dgm:prSet phldrT="[Text]"/>
      <dgm:spPr/>
      <dgm:t>
        <a:bodyPr/>
        <a:lstStyle/>
        <a:p>
          <a:r>
            <a:rPr lang="en-US"/>
            <a:t>Workforce Efficiency</a:t>
          </a:r>
          <a:endParaRPr lang="en-US" dirty="0"/>
        </a:p>
      </dgm:t>
    </dgm:pt>
    <dgm:pt modelId="{E8A83BEC-8A70-4175-BCCC-E6B428C78AB0}" type="parTrans" cxnId="{721ACD31-030B-4A40-9313-BF0128CFCE50}">
      <dgm:prSet/>
      <dgm:spPr/>
      <dgm:t>
        <a:bodyPr/>
        <a:lstStyle/>
        <a:p>
          <a:endParaRPr lang="en-US"/>
        </a:p>
      </dgm:t>
    </dgm:pt>
    <dgm:pt modelId="{26CAA07D-C86C-4667-B0E7-1463EBBA951E}" type="sibTrans" cxnId="{721ACD31-030B-4A40-9313-BF0128CFCE50}">
      <dgm:prSet/>
      <dgm:spPr/>
      <dgm:t>
        <a:bodyPr/>
        <a:lstStyle/>
        <a:p>
          <a:endParaRPr lang="en-US"/>
        </a:p>
      </dgm:t>
    </dgm:pt>
    <dgm:pt modelId="{FF301995-870A-4283-B62F-01D3B39FD438}">
      <dgm:prSet phldrT="[Text]"/>
      <dgm:spPr/>
      <dgm:t>
        <a:bodyPr/>
        <a:lstStyle/>
        <a:p>
          <a:r>
            <a:rPr lang="en-US"/>
            <a:t>Model Experience</a:t>
          </a:r>
          <a:endParaRPr lang="en-US" dirty="0"/>
        </a:p>
      </dgm:t>
    </dgm:pt>
    <dgm:pt modelId="{4837B82B-4267-411D-B10C-C01180BB62CD}" type="parTrans" cxnId="{2919EEE5-4638-4589-90A5-7EEA384511ED}">
      <dgm:prSet/>
      <dgm:spPr/>
      <dgm:t>
        <a:bodyPr/>
        <a:lstStyle/>
        <a:p>
          <a:endParaRPr lang="en-US"/>
        </a:p>
      </dgm:t>
    </dgm:pt>
    <dgm:pt modelId="{34BCF06C-D2E3-45D9-8A02-04DF19382DDC}" type="sibTrans" cxnId="{2919EEE5-4638-4589-90A5-7EEA384511ED}">
      <dgm:prSet/>
      <dgm:spPr/>
      <dgm:t>
        <a:bodyPr/>
        <a:lstStyle/>
        <a:p>
          <a:endParaRPr lang="en-US"/>
        </a:p>
      </dgm:t>
    </dgm:pt>
    <dgm:pt modelId="{0ACB0FFC-6370-493C-8A6F-60C75034DF57}">
      <dgm:prSet phldrT="[Text]"/>
      <dgm:spPr/>
      <dgm:t>
        <a:bodyPr/>
        <a:lstStyle/>
        <a:p>
          <a:r>
            <a:rPr lang="en-US"/>
            <a:t>Population Health</a:t>
          </a:r>
          <a:endParaRPr lang="en-US" dirty="0"/>
        </a:p>
      </dgm:t>
    </dgm:pt>
    <dgm:pt modelId="{55A6A4A4-EC79-4519-8F79-4A92909AF1E0}" type="parTrans" cxnId="{F9476FB9-C7B8-4797-B100-3E4B9D5CAD74}">
      <dgm:prSet/>
      <dgm:spPr/>
      <dgm:t>
        <a:bodyPr/>
        <a:lstStyle/>
        <a:p>
          <a:endParaRPr lang="en-US"/>
        </a:p>
      </dgm:t>
    </dgm:pt>
    <dgm:pt modelId="{98C50B98-D92D-4206-90A7-9ED95124980E}" type="sibTrans" cxnId="{F9476FB9-C7B8-4797-B100-3E4B9D5CAD74}">
      <dgm:prSet/>
      <dgm:spPr/>
      <dgm:t>
        <a:bodyPr/>
        <a:lstStyle/>
        <a:p>
          <a:endParaRPr lang="en-US"/>
        </a:p>
      </dgm:t>
    </dgm:pt>
    <dgm:pt modelId="{04C3E9E6-4E8D-41E9-837F-D6881B124361}">
      <dgm:prSet phldrT="[Text]"/>
      <dgm:spPr/>
      <dgm:t>
        <a:bodyPr/>
        <a:lstStyle/>
        <a:p>
          <a:r>
            <a:rPr lang="en-US"/>
            <a:t>Operational Transformation</a:t>
          </a:r>
          <a:endParaRPr lang="en-US" dirty="0"/>
        </a:p>
      </dgm:t>
    </dgm:pt>
    <dgm:pt modelId="{30DA0C64-5FA5-43C6-AF13-D4602CD73E9D}" type="parTrans" cxnId="{99E908F0-EE72-4A57-A8E1-FD028CB35EC9}">
      <dgm:prSet/>
      <dgm:spPr/>
      <dgm:t>
        <a:bodyPr/>
        <a:lstStyle/>
        <a:p>
          <a:endParaRPr lang="en-US"/>
        </a:p>
      </dgm:t>
    </dgm:pt>
    <dgm:pt modelId="{FCA12203-A2D0-4483-A680-96C5726E3F90}" type="sibTrans" cxnId="{99E908F0-EE72-4A57-A8E1-FD028CB35EC9}">
      <dgm:prSet/>
      <dgm:spPr/>
      <dgm:t>
        <a:bodyPr/>
        <a:lstStyle/>
        <a:p>
          <a:endParaRPr lang="en-US"/>
        </a:p>
      </dgm:t>
    </dgm:pt>
    <dgm:pt modelId="{5B7327D9-68DF-49FE-8521-4B0D2161EA5B}">
      <dgm:prSet phldrT="[Text]"/>
      <dgm:spPr/>
      <dgm:t>
        <a:bodyPr/>
        <a:lstStyle/>
        <a:p>
          <a:r>
            <a:rPr lang="en-US"/>
            <a:t>Patient Safety and Quality</a:t>
          </a:r>
          <a:endParaRPr lang="en-US" dirty="0"/>
        </a:p>
      </dgm:t>
    </dgm:pt>
    <dgm:pt modelId="{1C87AE71-909E-4305-8F5D-87E86A34E2C4}" type="parTrans" cxnId="{019D29D1-94A7-4B54-B5DC-B415DC63EEB7}">
      <dgm:prSet/>
      <dgm:spPr/>
      <dgm:t>
        <a:bodyPr/>
        <a:lstStyle/>
        <a:p>
          <a:endParaRPr lang="en-US"/>
        </a:p>
      </dgm:t>
    </dgm:pt>
    <dgm:pt modelId="{FDAD631C-0939-4AB2-B8C6-8F40108D3687}" type="sibTrans" cxnId="{019D29D1-94A7-4B54-B5DC-B415DC63EEB7}">
      <dgm:prSet/>
      <dgm:spPr/>
      <dgm:t>
        <a:bodyPr/>
        <a:lstStyle/>
        <a:p>
          <a:endParaRPr lang="en-US"/>
        </a:p>
      </dgm:t>
    </dgm:pt>
    <dgm:pt modelId="{22D5E886-F793-41A3-8B4F-86FE78A4C5E7}">
      <dgm:prSet phldrT="[Text]" custT="1"/>
      <dgm:spPr>
        <a:solidFill>
          <a:schemeClr val="accent2"/>
        </a:solidFill>
      </dgm:spPr>
      <dgm:t>
        <a:bodyPr/>
        <a:lstStyle/>
        <a:p>
          <a:r>
            <a:rPr lang="en-US" sz="2000"/>
            <a:t>Revenue Cycle</a:t>
          </a:r>
          <a:endParaRPr lang="en-US" sz="2000" dirty="0"/>
        </a:p>
      </dgm:t>
    </dgm:pt>
    <dgm:pt modelId="{69DDA898-946F-4419-BDF1-71379E9D2033}" type="parTrans" cxnId="{37B582B4-39EE-4769-9DD6-BFC2EE422A90}">
      <dgm:prSet/>
      <dgm:spPr/>
      <dgm:t>
        <a:bodyPr/>
        <a:lstStyle/>
        <a:p>
          <a:endParaRPr lang="en-US"/>
        </a:p>
      </dgm:t>
    </dgm:pt>
    <dgm:pt modelId="{F9EBE19E-1579-4293-BF31-A4D83BA0676D}" type="sibTrans" cxnId="{37B582B4-39EE-4769-9DD6-BFC2EE422A90}">
      <dgm:prSet/>
      <dgm:spPr/>
      <dgm:t>
        <a:bodyPr/>
        <a:lstStyle/>
        <a:p>
          <a:endParaRPr lang="en-US"/>
        </a:p>
      </dgm:t>
    </dgm:pt>
    <dgm:pt modelId="{DC82800B-80D5-45D3-8CDF-21EF6FA07BA5}">
      <dgm:prSet phldrT="[Text]"/>
      <dgm:spPr/>
      <dgm:t>
        <a:bodyPr/>
        <a:lstStyle/>
        <a:p>
          <a:r>
            <a:rPr lang="en-US"/>
            <a:t>Pharmacy Spend</a:t>
          </a:r>
          <a:endParaRPr lang="en-US" dirty="0"/>
        </a:p>
      </dgm:t>
    </dgm:pt>
    <dgm:pt modelId="{B6D2AB39-D8BD-41F9-B917-B992BF0D3EB0}" type="parTrans" cxnId="{A96F4D12-1217-40F3-AE55-48D78422B3A5}">
      <dgm:prSet/>
      <dgm:spPr/>
      <dgm:t>
        <a:bodyPr/>
        <a:lstStyle/>
        <a:p>
          <a:endParaRPr lang="en-US"/>
        </a:p>
      </dgm:t>
    </dgm:pt>
    <dgm:pt modelId="{8A25535B-0415-469D-99C4-8AACE4F0FBFB}" type="sibTrans" cxnId="{A96F4D12-1217-40F3-AE55-48D78422B3A5}">
      <dgm:prSet/>
      <dgm:spPr/>
      <dgm:t>
        <a:bodyPr/>
        <a:lstStyle/>
        <a:p>
          <a:endParaRPr lang="en-US"/>
        </a:p>
      </dgm:t>
    </dgm:pt>
    <dgm:pt modelId="{0AAD8234-0F8D-4F79-8536-49B87E982050}">
      <dgm:prSet phldrT="[Text]"/>
      <dgm:spPr/>
      <dgm:t>
        <a:bodyPr/>
        <a:lstStyle/>
        <a:p>
          <a:r>
            <a:rPr lang="en-US"/>
            <a:t>Referral Management</a:t>
          </a:r>
          <a:endParaRPr lang="en-US" dirty="0"/>
        </a:p>
      </dgm:t>
    </dgm:pt>
    <dgm:pt modelId="{1E1A43EA-5C62-49B8-AE2E-875EF370631A}" type="parTrans" cxnId="{EA960761-25B7-40D2-8AE5-AEEF4FCA362F}">
      <dgm:prSet/>
      <dgm:spPr/>
      <dgm:t>
        <a:bodyPr/>
        <a:lstStyle/>
        <a:p>
          <a:endParaRPr lang="en-US"/>
        </a:p>
      </dgm:t>
    </dgm:pt>
    <dgm:pt modelId="{9BCE452F-7CF8-4036-8BA2-444C220C265A}" type="sibTrans" cxnId="{EA960761-25B7-40D2-8AE5-AEEF4FCA362F}">
      <dgm:prSet/>
      <dgm:spPr/>
      <dgm:t>
        <a:bodyPr/>
        <a:lstStyle/>
        <a:p>
          <a:endParaRPr lang="en-US"/>
        </a:p>
      </dgm:t>
    </dgm:pt>
    <dgm:pt modelId="{1C7409CA-6C43-46CF-ACC7-A0CFD49D346A}" type="pres">
      <dgm:prSet presAssocID="{EBBB0FAF-DA22-4364-8355-464A9B69014F}" presName="cycle" presStyleCnt="0">
        <dgm:presLayoutVars>
          <dgm:chMax val="1"/>
          <dgm:dir/>
          <dgm:animLvl val="ctr"/>
          <dgm:resizeHandles val="exact"/>
        </dgm:presLayoutVars>
      </dgm:prSet>
      <dgm:spPr/>
    </dgm:pt>
    <dgm:pt modelId="{CAAA056A-EC8E-467E-9998-A70CF880EF00}" type="pres">
      <dgm:prSet presAssocID="{E5E71755-BD10-4C80-B5E7-81B9A1B8B5A9}" presName="centerShape" presStyleLbl="node0" presStyleIdx="0" presStyleCnt="1" custScaleX="185806" custScaleY="185806"/>
      <dgm:spPr/>
    </dgm:pt>
    <dgm:pt modelId="{2113C828-7945-4538-BA34-96A79B47C2C8}" type="pres">
      <dgm:prSet presAssocID="{E8A83BEC-8A70-4175-BCCC-E6B428C78AB0}" presName="Name9" presStyleLbl="parChTrans1D2" presStyleIdx="0" presStyleCnt="8"/>
      <dgm:spPr/>
    </dgm:pt>
    <dgm:pt modelId="{52BB7EB6-6195-462F-9D28-2199DF2CD646}" type="pres">
      <dgm:prSet presAssocID="{E8A83BEC-8A70-4175-BCCC-E6B428C78AB0}" presName="connTx" presStyleLbl="parChTrans1D2" presStyleIdx="0" presStyleCnt="8"/>
      <dgm:spPr/>
    </dgm:pt>
    <dgm:pt modelId="{59DD88AD-F2EB-4532-B5D0-A0A523878DD4}" type="pres">
      <dgm:prSet presAssocID="{DF2DA707-1D13-43D7-B26C-F2E7BAB1EF6C}" presName="node" presStyleLbl="node1" presStyleIdx="0" presStyleCnt="8">
        <dgm:presLayoutVars>
          <dgm:bulletEnabled val="1"/>
        </dgm:presLayoutVars>
      </dgm:prSet>
      <dgm:spPr/>
    </dgm:pt>
    <dgm:pt modelId="{FFAC5F22-8EB3-40F1-9E71-7694508A2BCD}" type="pres">
      <dgm:prSet presAssocID="{4837B82B-4267-411D-B10C-C01180BB62CD}" presName="Name9" presStyleLbl="parChTrans1D2" presStyleIdx="1" presStyleCnt="8"/>
      <dgm:spPr/>
    </dgm:pt>
    <dgm:pt modelId="{275C4FD6-C782-4DED-A922-1D5051F91783}" type="pres">
      <dgm:prSet presAssocID="{4837B82B-4267-411D-B10C-C01180BB62CD}" presName="connTx" presStyleLbl="parChTrans1D2" presStyleIdx="1" presStyleCnt="8"/>
      <dgm:spPr/>
    </dgm:pt>
    <dgm:pt modelId="{538C7F8A-1E16-40ED-996C-318E193EC61F}" type="pres">
      <dgm:prSet presAssocID="{FF301995-870A-4283-B62F-01D3B39FD438}" presName="node" presStyleLbl="node1" presStyleIdx="1" presStyleCnt="8">
        <dgm:presLayoutVars>
          <dgm:bulletEnabled val="1"/>
        </dgm:presLayoutVars>
      </dgm:prSet>
      <dgm:spPr/>
    </dgm:pt>
    <dgm:pt modelId="{01CA746C-A18B-4A36-931B-FC80C1DA5713}" type="pres">
      <dgm:prSet presAssocID="{55A6A4A4-EC79-4519-8F79-4A92909AF1E0}" presName="Name9" presStyleLbl="parChTrans1D2" presStyleIdx="2" presStyleCnt="8"/>
      <dgm:spPr/>
    </dgm:pt>
    <dgm:pt modelId="{7E9705AC-E4C4-45D4-AD63-7DCA06782948}" type="pres">
      <dgm:prSet presAssocID="{55A6A4A4-EC79-4519-8F79-4A92909AF1E0}" presName="connTx" presStyleLbl="parChTrans1D2" presStyleIdx="2" presStyleCnt="8"/>
      <dgm:spPr/>
    </dgm:pt>
    <dgm:pt modelId="{6432A362-F053-4A70-B53D-3299307DE5B4}" type="pres">
      <dgm:prSet presAssocID="{0ACB0FFC-6370-493C-8A6F-60C75034DF57}" presName="node" presStyleLbl="node1" presStyleIdx="2" presStyleCnt="8">
        <dgm:presLayoutVars>
          <dgm:bulletEnabled val="1"/>
        </dgm:presLayoutVars>
      </dgm:prSet>
      <dgm:spPr/>
    </dgm:pt>
    <dgm:pt modelId="{87339150-699B-4458-A794-64DD3CAEC400}" type="pres">
      <dgm:prSet presAssocID="{30DA0C64-5FA5-43C6-AF13-D4602CD73E9D}" presName="Name9" presStyleLbl="parChTrans1D2" presStyleIdx="3" presStyleCnt="8"/>
      <dgm:spPr/>
    </dgm:pt>
    <dgm:pt modelId="{4C8F9F06-A9EF-4602-8542-B2545EDBC34B}" type="pres">
      <dgm:prSet presAssocID="{30DA0C64-5FA5-43C6-AF13-D4602CD73E9D}" presName="connTx" presStyleLbl="parChTrans1D2" presStyleIdx="3" presStyleCnt="8"/>
      <dgm:spPr/>
    </dgm:pt>
    <dgm:pt modelId="{3607FFC6-B2F7-4CF2-A258-28EE9CD329F8}" type="pres">
      <dgm:prSet presAssocID="{04C3E9E6-4E8D-41E9-837F-D6881B124361}" presName="node" presStyleLbl="node1" presStyleIdx="3" presStyleCnt="8">
        <dgm:presLayoutVars>
          <dgm:bulletEnabled val="1"/>
        </dgm:presLayoutVars>
      </dgm:prSet>
      <dgm:spPr/>
    </dgm:pt>
    <dgm:pt modelId="{F6CC2390-6181-4BE6-AE40-86E84AA8830B}" type="pres">
      <dgm:prSet presAssocID="{1C87AE71-909E-4305-8F5D-87E86A34E2C4}" presName="Name9" presStyleLbl="parChTrans1D2" presStyleIdx="4" presStyleCnt="8"/>
      <dgm:spPr/>
    </dgm:pt>
    <dgm:pt modelId="{2D3533D9-1F26-404F-BAF8-835B7A3C7324}" type="pres">
      <dgm:prSet presAssocID="{1C87AE71-909E-4305-8F5D-87E86A34E2C4}" presName="connTx" presStyleLbl="parChTrans1D2" presStyleIdx="4" presStyleCnt="8"/>
      <dgm:spPr/>
    </dgm:pt>
    <dgm:pt modelId="{AF97B5ED-16AD-4B01-A95C-120661E75E95}" type="pres">
      <dgm:prSet presAssocID="{5B7327D9-68DF-49FE-8521-4B0D2161EA5B}" presName="node" presStyleLbl="node1" presStyleIdx="4" presStyleCnt="8">
        <dgm:presLayoutVars>
          <dgm:bulletEnabled val="1"/>
        </dgm:presLayoutVars>
      </dgm:prSet>
      <dgm:spPr/>
    </dgm:pt>
    <dgm:pt modelId="{E9DA2578-81CB-4C0F-836B-38D09393028A}" type="pres">
      <dgm:prSet presAssocID="{69DDA898-946F-4419-BDF1-71379E9D2033}" presName="Name9" presStyleLbl="parChTrans1D2" presStyleIdx="5" presStyleCnt="8"/>
      <dgm:spPr/>
    </dgm:pt>
    <dgm:pt modelId="{340A0618-4F1E-4669-BBB5-8DEEBAECC709}" type="pres">
      <dgm:prSet presAssocID="{69DDA898-946F-4419-BDF1-71379E9D2033}" presName="connTx" presStyleLbl="parChTrans1D2" presStyleIdx="5" presStyleCnt="8"/>
      <dgm:spPr/>
    </dgm:pt>
    <dgm:pt modelId="{1CC99ACB-E8FA-4595-9688-E37C79BDCAD7}" type="pres">
      <dgm:prSet presAssocID="{22D5E886-F793-41A3-8B4F-86FE78A4C5E7}" presName="node" presStyleLbl="node1" presStyleIdx="5" presStyleCnt="8" custScaleX="127343" custScaleY="127343">
        <dgm:presLayoutVars>
          <dgm:bulletEnabled val="1"/>
        </dgm:presLayoutVars>
      </dgm:prSet>
      <dgm:spPr/>
    </dgm:pt>
    <dgm:pt modelId="{242AF900-C017-41F3-84B8-CC4E293D234D}" type="pres">
      <dgm:prSet presAssocID="{B6D2AB39-D8BD-41F9-B917-B992BF0D3EB0}" presName="Name9" presStyleLbl="parChTrans1D2" presStyleIdx="6" presStyleCnt="8"/>
      <dgm:spPr/>
    </dgm:pt>
    <dgm:pt modelId="{EF3311A5-70CE-4B6F-8C0D-562F85C5CCB8}" type="pres">
      <dgm:prSet presAssocID="{B6D2AB39-D8BD-41F9-B917-B992BF0D3EB0}" presName="connTx" presStyleLbl="parChTrans1D2" presStyleIdx="6" presStyleCnt="8"/>
      <dgm:spPr/>
    </dgm:pt>
    <dgm:pt modelId="{6C126E4D-4DD3-46A2-8AB1-BE89042C5F50}" type="pres">
      <dgm:prSet presAssocID="{DC82800B-80D5-45D3-8CDF-21EF6FA07BA5}" presName="node" presStyleLbl="node1" presStyleIdx="6" presStyleCnt="8">
        <dgm:presLayoutVars>
          <dgm:bulletEnabled val="1"/>
        </dgm:presLayoutVars>
      </dgm:prSet>
      <dgm:spPr/>
    </dgm:pt>
    <dgm:pt modelId="{4952AF56-5D86-4532-AAD2-118E8421DBBD}" type="pres">
      <dgm:prSet presAssocID="{1E1A43EA-5C62-49B8-AE2E-875EF370631A}" presName="Name9" presStyleLbl="parChTrans1D2" presStyleIdx="7" presStyleCnt="8"/>
      <dgm:spPr/>
    </dgm:pt>
    <dgm:pt modelId="{64CC50F6-4F95-4C58-942C-A0271A85A731}" type="pres">
      <dgm:prSet presAssocID="{1E1A43EA-5C62-49B8-AE2E-875EF370631A}" presName="connTx" presStyleLbl="parChTrans1D2" presStyleIdx="7" presStyleCnt="8"/>
      <dgm:spPr/>
    </dgm:pt>
    <dgm:pt modelId="{EF38704A-9E3F-459D-BBB6-5DF350F56226}" type="pres">
      <dgm:prSet presAssocID="{0AAD8234-0F8D-4F79-8536-49B87E982050}" presName="node" presStyleLbl="node1" presStyleIdx="7" presStyleCnt="8">
        <dgm:presLayoutVars>
          <dgm:bulletEnabled val="1"/>
        </dgm:presLayoutVars>
      </dgm:prSet>
      <dgm:spPr/>
    </dgm:pt>
  </dgm:ptLst>
  <dgm:cxnLst>
    <dgm:cxn modelId="{0C699901-333B-4F2F-AF2F-46B140FD8D9D}" type="presOf" srcId="{E8A83BEC-8A70-4175-BCCC-E6B428C78AB0}" destId="{52BB7EB6-6195-462F-9D28-2199DF2CD646}" srcOrd="1" destOrd="0" presId="urn:microsoft.com/office/officeart/2005/8/layout/radial1"/>
    <dgm:cxn modelId="{A6812E07-7EEB-4962-B36F-8C928646B802}" type="presOf" srcId="{4837B82B-4267-411D-B10C-C01180BB62CD}" destId="{FFAC5F22-8EB3-40F1-9E71-7694508A2BCD}" srcOrd="0" destOrd="0" presId="urn:microsoft.com/office/officeart/2005/8/layout/radial1"/>
    <dgm:cxn modelId="{A96F4D12-1217-40F3-AE55-48D78422B3A5}" srcId="{E5E71755-BD10-4C80-B5E7-81B9A1B8B5A9}" destId="{DC82800B-80D5-45D3-8CDF-21EF6FA07BA5}" srcOrd="6" destOrd="0" parTransId="{B6D2AB39-D8BD-41F9-B917-B992BF0D3EB0}" sibTransId="{8A25535B-0415-469D-99C4-8AACE4F0FBFB}"/>
    <dgm:cxn modelId="{FFAF861D-B467-4EBE-A629-B6020ACAB114}" type="presOf" srcId="{DC82800B-80D5-45D3-8CDF-21EF6FA07BA5}" destId="{6C126E4D-4DD3-46A2-8AB1-BE89042C5F50}" srcOrd="0" destOrd="0" presId="urn:microsoft.com/office/officeart/2005/8/layout/radial1"/>
    <dgm:cxn modelId="{A51F1F21-9B6F-451E-BADF-C682F9AA12A1}" type="presOf" srcId="{04C3E9E6-4E8D-41E9-837F-D6881B124361}" destId="{3607FFC6-B2F7-4CF2-A258-28EE9CD329F8}" srcOrd="0" destOrd="0" presId="urn:microsoft.com/office/officeart/2005/8/layout/radial1"/>
    <dgm:cxn modelId="{84C0E621-4E2A-4C26-843B-8CFA8D1C63E2}" type="presOf" srcId="{0AAD8234-0F8D-4F79-8536-49B87E982050}" destId="{EF38704A-9E3F-459D-BBB6-5DF350F56226}" srcOrd="0" destOrd="0" presId="urn:microsoft.com/office/officeart/2005/8/layout/radial1"/>
    <dgm:cxn modelId="{F2093828-7E02-455E-8182-503D0FD1CBF6}" type="presOf" srcId="{5B7327D9-68DF-49FE-8521-4B0D2161EA5B}" destId="{AF97B5ED-16AD-4B01-A95C-120661E75E95}" srcOrd="0" destOrd="0" presId="urn:microsoft.com/office/officeart/2005/8/layout/radial1"/>
    <dgm:cxn modelId="{721ACD31-030B-4A40-9313-BF0128CFCE50}" srcId="{E5E71755-BD10-4C80-B5E7-81B9A1B8B5A9}" destId="{DF2DA707-1D13-43D7-B26C-F2E7BAB1EF6C}" srcOrd="0" destOrd="0" parTransId="{E8A83BEC-8A70-4175-BCCC-E6B428C78AB0}" sibTransId="{26CAA07D-C86C-4667-B0E7-1463EBBA951E}"/>
    <dgm:cxn modelId="{580AC64F-11AF-4E0A-A626-00615C19DC65}" type="presOf" srcId="{69DDA898-946F-4419-BDF1-71379E9D2033}" destId="{340A0618-4F1E-4669-BBB5-8DEEBAECC709}" srcOrd="1" destOrd="0" presId="urn:microsoft.com/office/officeart/2005/8/layout/radial1"/>
    <dgm:cxn modelId="{DEC2885F-CD7F-49F1-9A65-A109AE047F49}" type="presOf" srcId="{30DA0C64-5FA5-43C6-AF13-D4602CD73E9D}" destId="{4C8F9F06-A9EF-4602-8542-B2545EDBC34B}" srcOrd="1" destOrd="0" presId="urn:microsoft.com/office/officeart/2005/8/layout/radial1"/>
    <dgm:cxn modelId="{A18B4960-4D92-435B-A35E-D1FC417199F0}" type="presOf" srcId="{1E1A43EA-5C62-49B8-AE2E-875EF370631A}" destId="{4952AF56-5D86-4532-AAD2-118E8421DBBD}" srcOrd="0" destOrd="0" presId="urn:microsoft.com/office/officeart/2005/8/layout/radial1"/>
    <dgm:cxn modelId="{EA960761-25B7-40D2-8AE5-AEEF4FCA362F}" srcId="{E5E71755-BD10-4C80-B5E7-81B9A1B8B5A9}" destId="{0AAD8234-0F8D-4F79-8536-49B87E982050}" srcOrd="7" destOrd="0" parTransId="{1E1A43EA-5C62-49B8-AE2E-875EF370631A}" sibTransId="{9BCE452F-7CF8-4036-8BA2-444C220C265A}"/>
    <dgm:cxn modelId="{28985961-E1DC-417B-8AAE-BBB3E6102FA8}" type="presOf" srcId="{4837B82B-4267-411D-B10C-C01180BB62CD}" destId="{275C4FD6-C782-4DED-A922-1D5051F91783}" srcOrd="1" destOrd="0" presId="urn:microsoft.com/office/officeart/2005/8/layout/radial1"/>
    <dgm:cxn modelId="{6381A468-CFB7-412C-A054-5E3F8F3DF3F4}" type="presOf" srcId="{55A6A4A4-EC79-4519-8F79-4A92909AF1E0}" destId="{01CA746C-A18B-4A36-931B-FC80C1DA5713}" srcOrd="0" destOrd="0" presId="urn:microsoft.com/office/officeart/2005/8/layout/radial1"/>
    <dgm:cxn modelId="{C5E8F268-EECC-4AA5-879D-CCB1F1085E28}" type="presOf" srcId="{E8A83BEC-8A70-4175-BCCC-E6B428C78AB0}" destId="{2113C828-7945-4538-BA34-96A79B47C2C8}" srcOrd="0" destOrd="0" presId="urn:microsoft.com/office/officeart/2005/8/layout/radial1"/>
    <dgm:cxn modelId="{6992FB69-B54C-4C88-9C5D-8AABCC66EF9A}" type="presOf" srcId="{B6D2AB39-D8BD-41F9-B917-B992BF0D3EB0}" destId="{242AF900-C017-41F3-84B8-CC4E293D234D}" srcOrd="0" destOrd="0" presId="urn:microsoft.com/office/officeart/2005/8/layout/radial1"/>
    <dgm:cxn modelId="{0EBA1272-B468-4AED-ABE3-16A66A92FCC3}" type="presOf" srcId="{1E1A43EA-5C62-49B8-AE2E-875EF370631A}" destId="{64CC50F6-4F95-4C58-942C-A0271A85A731}" srcOrd="1" destOrd="0" presId="urn:microsoft.com/office/officeart/2005/8/layout/radial1"/>
    <dgm:cxn modelId="{5A463A83-686F-406F-989A-5247FBEB0B9C}" type="presOf" srcId="{E5E71755-BD10-4C80-B5E7-81B9A1B8B5A9}" destId="{CAAA056A-EC8E-467E-9998-A70CF880EF00}" srcOrd="0" destOrd="0" presId="urn:microsoft.com/office/officeart/2005/8/layout/radial1"/>
    <dgm:cxn modelId="{F640B68B-3F84-4436-BAA5-D61E0C1C3CF0}" type="presOf" srcId="{B6D2AB39-D8BD-41F9-B917-B992BF0D3EB0}" destId="{EF3311A5-70CE-4B6F-8C0D-562F85C5CCB8}" srcOrd="1" destOrd="0" presId="urn:microsoft.com/office/officeart/2005/8/layout/radial1"/>
    <dgm:cxn modelId="{DB9FFA8D-317F-4128-812E-3A63B836F9F2}" type="presOf" srcId="{30DA0C64-5FA5-43C6-AF13-D4602CD73E9D}" destId="{87339150-699B-4458-A794-64DD3CAEC400}" srcOrd="0" destOrd="0" presId="urn:microsoft.com/office/officeart/2005/8/layout/radial1"/>
    <dgm:cxn modelId="{37B582B4-39EE-4769-9DD6-BFC2EE422A90}" srcId="{E5E71755-BD10-4C80-B5E7-81B9A1B8B5A9}" destId="{22D5E886-F793-41A3-8B4F-86FE78A4C5E7}" srcOrd="5" destOrd="0" parTransId="{69DDA898-946F-4419-BDF1-71379E9D2033}" sibTransId="{F9EBE19E-1579-4293-BF31-A4D83BA0676D}"/>
    <dgm:cxn modelId="{F9476FB9-C7B8-4797-B100-3E4B9D5CAD74}" srcId="{E5E71755-BD10-4C80-B5E7-81B9A1B8B5A9}" destId="{0ACB0FFC-6370-493C-8A6F-60C75034DF57}" srcOrd="2" destOrd="0" parTransId="{55A6A4A4-EC79-4519-8F79-4A92909AF1E0}" sibTransId="{98C50B98-D92D-4206-90A7-9ED95124980E}"/>
    <dgm:cxn modelId="{4F4518CA-E5EA-4ED8-BAF2-84DB26E05055}" type="presOf" srcId="{69DDA898-946F-4419-BDF1-71379E9D2033}" destId="{E9DA2578-81CB-4C0F-836B-38D09393028A}" srcOrd="0" destOrd="0" presId="urn:microsoft.com/office/officeart/2005/8/layout/radial1"/>
    <dgm:cxn modelId="{764751CE-D808-4162-A5E9-1BE9C839F2A5}" type="presOf" srcId="{FF301995-870A-4283-B62F-01D3B39FD438}" destId="{538C7F8A-1E16-40ED-996C-318E193EC61F}" srcOrd="0" destOrd="0" presId="urn:microsoft.com/office/officeart/2005/8/layout/radial1"/>
    <dgm:cxn modelId="{019D29D1-94A7-4B54-B5DC-B415DC63EEB7}" srcId="{E5E71755-BD10-4C80-B5E7-81B9A1B8B5A9}" destId="{5B7327D9-68DF-49FE-8521-4B0D2161EA5B}" srcOrd="4" destOrd="0" parTransId="{1C87AE71-909E-4305-8F5D-87E86A34E2C4}" sibTransId="{FDAD631C-0939-4AB2-B8C6-8F40108D3687}"/>
    <dgm:cxn modelId="{97D409D4-40DD-4411-942D-8D3E9418B773}" type="presOf" srcId="{DF2DA707-1D13-43D7-B26C-F2E7BAB1EF6C}" destId="{59DD88AD-F2EB-4532-B5D0-A0A523878DD4}" srcOrd="0" destOrd="0" presId="urn:microsoft.com/office/officeart/2005/8/layout/radial1"/>
    <dgm:cxn modelId="{474C03D9-07BD-43D5-A5DC-E2C3A752A2D8}" type="presOf" srcId="{0ACB0FFC-6370-493C-8A6F-60C75034DF57}" destId="{6432A362-F053-4A70-B53D-3299307DE5B4}" srcOrd="0" destOrd="0" presId="urn:microsoft.com/office/officeart/2005/8/layout/radial1"/>
    <dgm:cxn modelId="{EA03ACE2-7E24-45F5-AF26-FB1EE09CA999}" srcId="{EBBB0FAF-DA22-4364-8355-464A9B69014F}" destId="{E5E71755-BD10-4C80-B5E7-81B9A1B8B5A9}" srcOrd="0" destOrd="0" parTransId="{AD9B6335-1A1A-4B81-8C6E-5D8D850DDD9D}" sibTransId="{E11BB078-FBFA-4622-8173-713C4C24DBAB}"/>
    <dgm:cxn modelId="{2919EEE5-4638-4589-90A5-7EEA384511ED}" srcId="{E5E71755-BD10-4C80-B5E7-81B9A1B8B5A9}" destId="{FF301995-870A-4283-B62F-01D3B39FD438}" srcOrd="1" destOrd="0" parTransId="{4837B82B-4267-411D-B10C-C01180BB62CD}" sibTransId="{34BCF06C-D2E3-45D9-8A02-04DF19382DDC}"/>
    <dgm:cxn modelId="{0FAA43EA-ECCE-4A65-B4EE-32633438779D}" type="presOf" srcId="{22D5E886-F793-41A3-8B4F-86FE78A4C5E7}" destId="{1CC99ACB-E8FA-4595-9688-E37C79BDCAD7}" srcOrd="0" destOrd="0" presId="urn:microsoft.com/office/officeart/2005/8/layout/radial1"/>
    <dgm:cxn modelId="{E3A9FEEE-883E-4CAD-9746-3894B38E32FE}" type="presOf" srcId="{EBBB0FAF-DA22-4364-8355-464A9B69014F}" destId="{1C7409CA-6C43-46CF-ACC7-A0CFD49D346A}" srcOrd="0" destOrd="0" presId="urn:microsoft.com/office/officeart/2005/8/layout/radial1"/>
    <dgm:cxn modelId="{99E908F0-EE72-4A57-A8E1-FD028CB35EC9}" srcId="{E5E71755-BD10-4C80-B5E7-81B9A1B8B5A9}" destId="{04C3E9E6-4E8D-41E9-837F-D6881B124361}" srcOrd="3" destOrd="0" parTransId="{30DA0C64-5FA5-43C6-AF13-D4602CD73E9D}" sibTransId="{FCA12203-A2D0-4483-A680-96C5726E3F90}"/>
    <dgm:cxn modelId="{E00CD7F0-6A8A-4EB0-B1A2-A23B961C4211}" type="presOf" srcId="{55A6A4A4-EC79-4519-8F79-4A92909AF1E0}" destId="{7E9705AC-E4C4-45D4-AD63-7DCA06782948}" srcOrd="1" destOrd="0" presId="urn:microsoft.com/office/officeart/2005/8/layout/radial1"/>
    <dgm:cxn modelId="{252B95F8-FAAE-46AC-A2D4-69002E1163D9}" type="presOf" srcId="{1C87AE71-909E-4305-8F5D-87E86A34E2C4}" destId="{F6CC2390-6181-4BE6-AE40-86E84AA8830B}" srcOrd="0" destOrd="0" presId="urn:microsoft.com/office/officeart/2005/8/layout/radial1"/>
    <dgm:cxn modelId="{2D693DFA-BF50-4A46-B986-996411F5E84E}" type="presOf" srcId="{1C87AE71-909E-4305-8F5D-87E86A34E2C4}" destId="{2D3533D9-1F26-404F-BAF8-835B7A3C7324}" srcOrd="1" destOrd="0" presId="urn:microsoft.com/office/officeart/2005/8/layout/radial1"/>
    <dgm:cxn modelId="{2ADB82E4-BCE6-4F7F-B41A-2830355DCC10}" type="presParOf" srcId="{1C7409CA-6C43-46CF-ACC7-A0CFD49D346A}" destId="{CAAA056A-EC8E-467E-9998-A70CF880EF00}" srcOrd="0" destOrd="0" presId="urn:microsoft.com/office/officeart/2005/8/layout/radial1"/>
    <dgm:cxn modelId="{85862BD9-BDCF-430C-8388-17C9344AB4DB}" type="presParOf" srcId="{1C7409CA-6C43-46CF-ACC7-A0CFD49D346A}" destId="{2113C828-7945-4538-BA34-96A79B47C2C8}" srcOrd="1" destOrd="0" presId="urn:microsoft.com/office/officeart/2005/8/layout/radial1"/>
    <dgm:cxn modelId="{C5CBDA25-A048-4A07-BF40-DD9890566DB9}" type="presParOf" srcId="{2113C828-7945-4538-BA34-96A79B47C2C8}" destId="{52BB7EB6-6195-462F-9D28-2199DF2CD646}" srcOrd="0" destOrd="0" presId="urn:microsoft.com/office/officeart/2005/8/layout/radial1"/>
    <dgm:cxn modelId="{C6DBD112-A4CB-450B-8AA1-D10965819D23}" type="presParOf" srcId="{1C7409CA-6C43-46CF-ACC7-A0CFD49D346A}" destId="{59DD88AD-F2EB-4532-B5D0-A0A523878DD4}" srcOrd="2" destOrd="0" presId="urn:microsoft.com/office/officeart/2005/8/layout/radial1"/>
    <dgm:cxn modelId="{77FDDD3B-B092-4373-B0EF-744C0C68DB91}" type="presParOf" srcId="{1C7409CA-6C43-46CF-ACC7-A0CFD49D346A}" destId="{FFAC5F22-8EB3-40F1-9E71-7694508A2BCD}" srcOrd="3" destOrd="0" presId="urn:microsoft.com/office/officeart/2005/8/layout/radial1"/>
    <dgm:cxn modelId="{EAEAA1F4-CFD8-46FA-B805-0E75151FD764}" type="presParOf" srcId="{FFAC5F22-8EB3-40F1-9E71-7694508A2BCD}" destId="{275C4FD6-C782-4DED-A922-1D5051F91783}" srcOrd="0" destOrd="0" presId="urn:microsoft.com/office/officeart/2005/8/layout/radial1"/>
    <dgm:cxn modelId="{846E1CBE-C166-44D6-A880-495037C351DA}" type="presParOf" srcId="{1C7409CA-6C43-46CF-ACC7-A0CFD49D346A}" destId="{538C7F8A-1E16-40ED-996C-318E193EC61F}" srcOrd="4" destOrd="0" presId="urn:microsoft.com/office/officeart/2005/8/layout/radial1"/>
    <dgm:cxn modelId="{A6C30A65-6430-4F15-8EF7-EA3BE9DA8D07}" type="presParOf" srcId="{1C7409CA-6C43-46CF-ACC7-A0CFD49D346A}" destId="{01CA746C-A18B-4A36-931B-FC80C1DA5713}" srcOrd="5" destOrd="0" presId="urn:microsoft.com/office/officeart/2005/8/layout/radial1"/>
    <dgm:cxn modelId="{5547252A-17E7-43B6-943E-0AA640D10547}" type="presParOf" srcId="{01CA746C-A18B-4A36-931B-FC80C1DA5713}" destId="{7E9705AC-E4C4-45D4-AD63-7DCA06782948}" srcOrd="0" destOrd="0" presId="urn:microsoft.com/office/officeart/2005/8/layout/radial1"/>
    <dgm:cxn modelId="{DF4D90DB-1EA7-4FA0-8FE8-352B268968D1}" type="presParOf" srcId="{1C7409CA-6C43-46CF-ACC7-A0CFD49D346A}" destId="{6432A362-F053-4A70-B53D-3299307DE5B4}" srcOrd="6" destOrd="0" presId="urn:microsoft.com/office/officeart/2005/8/layout/radial1"/>
    <dgm:cxn modelId="{305C4F92-50B6-426C-99FB-5C0F0CB59F84}" type="presParOf" srcId="{1C7409CA-6C43-46CF-ACC7-A0CFD49D346A}" destId="{87339150-699B-4458-A794-64DD3CAEC400}" srcOrd="7" destOrd="0" presId="urn:microsoft.com/office/officeart/2005/8/layout/radial1"/>
    <dgm:cxn modelId="{46DAD1E2-5FBB-4D43-A283-8A98C6954E5A}" type="presParOf" srcId="{87339150-699B-4458-A794-64DD3CAEC400}" destId="{4C8F9F06-A9EF-4602-8542-B2545EDBC34B}" srcOrd="0" destOrd="0" presId="urn:microsoft.com/office/officeart/2005/8/layout/radial1"/>
    <dgm:cxn modelId="{20E2B03F-15AE-4D6C-87E8-449D59A06923}" type="presParOf" srcId="{1C7409CA-6C43-46CF-ACC7-A0CFD49D346A}" destId="{3607FFC6-B2F7-4CF2-A258-28EE9CD329F8}" srcOrd="8" destOrd="0" presId="urn:microsoft.com/office/officeart/2005/8/layout/radial1"/>
    <dgm:cxn modelId="{3E209D05-F1E9-429C-9629-E807E15DF160}" type="presParOf" srcId="{1C7409CA-6C43-46CF-ACC7-A0CFD49D346A}" destId="{F6CC2390-6181-4BE6-AE40-86E84AA8830B}" srcOrd="9" destOrd="0" presId="urn:microsoft.com/office/officeart/2005/8/layout/radial1"/>
    <dgm:cxn modelId="{A71F6F8A-EFB1-482F-BCE3-283516DC41F1}" type="presParOf" srcId="{F6CC2390-6181-4BE6-AE40-86E84AA8830B}" destId="{2D3533D9-1F26-404F-BAF8-835B7A3C7324}" srcOrd="0" destOrd="0" presId="urn:microsoft.com/office/officeart/2005/8/layout/radial1"/>
    <dgm:cxn modelId="{7F34289B-8F44-46C5-BD3F-A940355FA99C}" type="presParOf" srcId="{1C7409CA-6C43-46CF-ACC7-A0CFD49D346A}" destId="{AF97B5ED-16AD-4B01-A95C-120661E75E95}" srcOrd="10" destOrd="0" presId="urn:microsoft.com/office/officeart/2005/8/layout/radial1"/>
    <dgm:cxn modelId="{7A607C3C-B28A-462F-9E76-6DB150A683B0}" type="presParOf" srcId="{1C7409CA-6C43-46CF-ACC7-A0CFD49D346A}" destId="{E9DA2578-81CB-4C0F-836B-38D09393028A}" srcOrd="11" destOrd="0" presId="urn:microsoft.com/office/officeart/2005/8/layout/radial1"/>
    <dgm:cxn modelId="{2646D07A-5675-40FF-BFB4-E60BE581A690}" type="presParOf" srcId="{E9DA2578-81CB-4C0F-836B-38D09393028A}" destId="{340A0618-4F1E-4669-BBB5-8DEEBAECC709}" srcOrd="0" destOrd="0" presId="urn:microsoft.com/office/officeart/2005/8/layout/radial1"/>
    <dgm:cxn modelId="{4185E002-8866-4847-BED9-43E10EDBC48A}" type="presParOf" srcId="{1C7409CA-6C43-46CF-ACC7-A0CFD49D346A}" destId="{1CC99ACB-E8FA-4595-9688-E37C79BDCAD7}" srcOrd="12" destOrd="0" presId="urn:microsoft.com/office/officeart/2005/8/layout/radial1"/>
    <dgm:cxn modelId="{11C9A080-7DD4-4477-B9CB-23C51BFB6EB1}" type="presParOf" srcId="{1C7409CA-6C43-46CF-ACC7-A0CFD49D346A}" destId="{242AF900-C017-41F3-84B8-CC4E293D234D}" srcOrd="13" destOrd="0" presId="urn:microsoft.com/office/officeart/2005/8/layout/radial1"/>
    <dgm:cxn modelId="{4901A570-3E74-4F16-BCD8-A55AD5DB8167}" type="presParOf" srcId="{242AF900-C017-41F3-84B8-CC4E293D234D}" destId="{EF3311A5-70CE-4B6F-8C0D-562F85C5CCB8}" srcOrd="0" destOrd="0" presId="urn:microsoft.com/office/officeart/2005/8/layout/radial1"/>
    <dgm:cxn modelId="{C6A64439-FA6F-4B60-AC78-BC471FF7821F}" type="presParOf" srcId="{1C7409CA-6C43-46CF-ACC7-A0CFD49D346A}" destId="{6C126E4D-4DD3-46A2-8AB1-BE89042C5F50}" srcOrd="14" destOrd="0" presId="urn:microsoft.com/office/officeart/2005/8/layout/radial1"/>
    <dgm:cxn modelId="{36175DDD-38C3-4A77-8777-F87A3B80703D}" type="presParOf" srcId="{1C7409CA-6C43-46CF-ACC7-A0CFD49D346A}" destId="{4952AF56-5D86-4532-AAD2-118E8421DBBD}" srcOrd="15" destOrd="0" presId="urn:microsoft.com/office/officeart/2005/8/layout/radial1"/>
    <dgm:cxn modelId="{2C82FD10-D96E-48DE-A0C8-E7DCFD62D578}" type="presParOf" srcId="{4952AF56-5D86-4532-AAD2-118E8421DBBD}" destId="{64CC50F6-4F95-4C58-942C-A0271A85A731}" srcOrd="0" destOrd="0" presId="urn:microsoft.com/office/officeart/2005/8/layout/radial1"/>
    <dgm:cxn modelId="{628191E6-171B-41E1-8784-8570A4DF6DD5}" type="presParOf" srcId="{1C7409CA-6C43-46CF-ACC7-A0CFD49D346A}" destId="{EF38704A-9E3F-459D-BBB6-5DF350F56226}" srcOrd="1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AC86D-5E79-4A9B-88BF-D91777562665}">
      <dsp:nvSpPr>
        <dsp:cNvPr id="0" name=""/>
        <dsp:cNvSpPr/>
      </dsp:nvSpPr>
      <dsp:spPr>
        <a:xfrm>
          <a:off x="3191905" y="-286746"/>
          <a:ext cx="5031900" cy="5031900"/>
        </a:xfrm>
        <a:prstGeom prst="circularArrow">
          <a:avLst>
            <a:gd name="adj1" fmla="val 5274"/>
            <a:gd name="adj2" fmla="val 312630"/>
            <a:gd name="adj3" fmla="val 13322112"/>
            <a:gd name="adj4" fmla="val 17680325"/>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1DF5C3-992F-4C33-97FF-A3C1C6A4515A}">
      <dsp:nvSpPr>
        <dsp:cNvPr id="0" name=""/>
        <dsp:cNvSpPr/>
      </dsp:nvSpPr>
      <dsp:spPr>
        <a:xfrm>
          <a:off x="4290539" y="213229"/>
          <a:ext cx="2834632" cy="5486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Business Understanding</a:t>
          </a:r>
        </a:p>
      </dsp:txBody>
      <dsp:txXfrm>
        <a:off x="4317321" y="240011"/>
        <a:ext cx="2781068" cy="495074"/>
      </dsp:txXfrm>
    </dsp:sp>
    <dsp:sp modelId="{7051D325-D6F8-4564-AEC9-E3DC26FCD423}">
      <dsp:nvSpPr>
        <dsp:cNvPr id="0" name=""/>
        <dsp:cNvSpPr/>
      </dsp:nvSpPr>
      <dsp:spPr>
        <a:xfrm>
          <a:off x="6696490" y="1446590"/>
          <a:ext cx="2834632" cy="5486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Data Collection</a:t>
          </a:r>
        </a:p>
      </dsp:txBody>
      <dsp:txXfrm>
        <a:off x="6723272" y="1473372"/>
        <a:ext cx="2781068" cy="495074"/>
      </dsp:txXfrm>
    </dsp:sp>
    <dsp:sp modelId="{C9456D48-EDF6-4692-9F98-6B1FD71890F7}">
      <dsp:nvSpPr>
        <dsp:cNvPr id="0" name=""/>
        <dsp:cNvSpPr/>
      </dsp:nvSpPr>
      <dsp:spPr>
        <a:xfrm>
          <a:off x="6696490" y="3062545"/>
          <a:ext cx="2834632" cy="5486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Build and Assess Model</a:t>
          </a:r>
        </a:p>
      </dsp:txBody>
      <dsp:txXfrm>
        <a:off x="6723272" y="3089327"/>
        <a:ext cx="2781068" cy="495074"/>
      </dsp:txXfrm>
    </dsp:sp>
    <dsp:sp modelId="{91575345-3770-4113-ABEE-4D6278E2F4C7}">
      <dsp:nvSpPr>
        <dsp:cNvPr id="0" name=""/>
        <dsp:cNvSpPr/>
      </dsp:nvSpPr>
      <dsp:spPr>
        <a:xfrm>
          <a:off x="4290539" y="4295907"/>
          <a:ext cx="2834632" cy="5486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Evaluate Results</a:t>
          </a:r>
        </a:p>
      </dsp:txBody>
      <dsp:txXfrm>
        <a:off x="4317321" y="4322689"/>
        <a:ext cx="2781068" cy="495074"/>
      </dsp:txXfrm>
    </dsp:sp>
    <dsp:sp modelId="{B37B6FE1-79E1-4CAD-A54B-889D8D5D2B1C}">
      <dsp:nvSpPr>
        <dsp:cNvPr id="0" name=""/>
        <dsp:cNvSpPr/>
      </dsp:nvSpPr>
      <dsp:spPr>
        <a:xfrm>
          <a:off x="1884588" y="3062545"/>
          <a:ext cx="2834632" cy="5486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Deployment</a:t>
          </a:r>
        </a:p>
      </dsp:txBody>
      <dsp:txXfrm>
        <a:off x="1911370" y="3089327"/>
        <a:ext cx="2781068" cy="495074"/>
      </dsp:txXfrm>
    </dsp:sp>
    <dsp:sp modelId="{22E8811A-1FB1-422B-AFB4-E0C2179E7901}">
      <dsp:nvSpPr>
        <dsp:cNvPr id="0" name=""/>
        <dsp:cNvSpPr/>
      </dsp:nvSpPr>
      <dsp:spPr>
        <a:xfrm>
          <a:off x="1884588" y="1446590"/>
          <a:ext cx="2834632" cy="5486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Monitor and Feedback</a:t>
          </a:r>
        </a:p>
      </dsp:txBody>
      <dsp:txXfrm>
        <a:off x="1911370" y="1473372"/>
        <a:ext cx="2781068" cy="495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A056A-EC8E-467E-9998-A70CF880EF00}">
      <dsp:nvSpPr>
        <dsp:cNvPr id="0" name=""/>
        <dsp:cNvSpPr/>
      </dsp:nvSpPr>
      <dsp:spPr>
        <a:xfrm>
          <a:off x="2929932" y="1575265"/>
          <a:ext cx="2268135" cy="2268135"/>
        </a:xfrm>
        <a:prstGeom prst="ellipse">
          <a:avLst/>
        </a:prstGeom>
        <a:solidFill>
          <a:schemeClr val="accent1"/>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a:t>Intelligence</a:t>
          </a:r>
          <a:endParaRPr lang="en-US" sz="2300" kern="1200" dirty="0"/>
        </a:p>
      </dsp:txBody>
      <dsp:txXfrm>
        <a:off x="3262093" y="1907426"/>
        <a:ext cx="1603813" cy="1603813"/>
      </dsp:txXfrm>
    </dsp:sp>
    <dsp:sp modelId="{2113C828-7945-4538-BA34-96A79B47C2C8}">
      <dsp:nvSpPr>
        <dsp:cNvPr id="0" name=""/>
        <dsp:cNvSpPr/>
      </dsp:nvSpPr>
      <dsp:spPr>
        <a:xfrm rot="16200000">
          <a:off x="3897748" y="1395497"/>
          <a:ext cx="332503" cy="27033"/>
        </a:xfrm>
        <a:custGeom>
          <a:avLst/>
          <a:gdLst/>
          <a:ahLst/>
          <a:cxnLst/>
          <a:rect l="0" t="0" r="0" b="0"/>
          <a:pathLst>
            <a:path>
              <a:moveTo>
                <a:pt x="0" y="13516"/>
              </a:moveTo>
              <a:lnTo>
                <a:pt x="332503" y="13516"/>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55687" y="1400701"/>
        <a:ext cx="16625" cy="16625"/>
      </dsp:txXfrm>
    </dsp:sp>
    <dsp:sp modelId="{59DD88AD-F2EB-4532-B5D0-A0A523878DD4}">
      <dsp:nvSpPr>
        <dsp:cNvPr id="0" name=""/>
        <dsp:cNvSpPr/>
      </dsp:nvSpPr>
      <dsp:spPr>
        <a:xfrm>
          <a:off x="3453649" y="22061"/>
          <a:ext cx="1220700" cy="122070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Workforce Efficiency</a:t>
          </a:r>
          <a:endParaRPr lang="en-US" sz="900" kern="1200" dirty="0"/>
        </a:p>
      </dsp:txBody>
      <dsp:txXfrm>
        <a:off x="3632416" y="200828"/>
        <a:ext cx="863166" cy="863166"/>
      </dsp:txXfrm>
    </dsp:sp>
    <dsp:sp modelId="{FFAC5F22-8EB3-40F1-9E71-7694508A2BCD}">
      <dsp:nvSpPr>
        <dsp:cNvPr id="0" name=""/>
        <dsp:cNvSpPr/>
      </dsp:nvSpPr>
      <dsp:spPr>
        <a:xfrm rot="18900000">
          <a:off x="4817212" y="1776352"/>
          <a:ext cx="332503" cy="27033"/>
        </a:xfrm>
        <a:custGeom>
          <a:avLst/>
          <a:gdLst/>
          <a:ahLst/>
          <a:cxnLst/>
          <a:rect l="0" t="0" r="0" b="0"/>
          <a:pathLst>
            <a:path>
              <a:moveTo>
                <a:pt x="0" y="13516"/>
              </a:moveTo>
              <a:lnTo>
                <a:pt x="332503" y="13516"/>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75151" y="1781556"/>
        <a:ext cx="16625" cy="16625"/>
      </dsp:txXfrm>
    </dsp:sp>
    <dsp:sp modelId="{538C7F8A-1E16-40ED-996C-318E193EC61F}">
      <dsp:nvSpPr>
        <dsp:cNvPr id="0" name=""/>
        <dsp:cNvSpPr/>
      </dsp:nvSpPr>
      <dsp:spPr>
        <a:xfrm>
          <a:off x="4922254" y="630378"/>
          <a:ext cx="1220700" cy="122070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Model Experience</a:t>
          </a:r>
          <a:endParaRPr lang="en-US" sz="900" kern="1200" dirty="0"/>
        </a:p>
      </dsp:txBody>
      <dsp:txXfrm>
        <a:off x="5101021" y="809145"/>
        <a:ext cx="863166" cy="863166"/>
      </dsp:txXfrm>
    </dsp:sp>
    <dsp:sp modelId="{01CA746C-A18B-4A36-931B-FC80C1DA5713}">
      <dsp:nvSpPr>
        <dsp:cNvPr id="0" name=""/>
        <dsp:cNvSpPr/>
      </dsp:nvSpPr>
      <dsp:spPr>
        <a:xfrm>
          <a:off x="5198067" y="2695816"/>
          <a:ext cx="332503" cy="27033"/>
        </a:xfrm>
        <a:custGeom>
          <a:avLst/>
          <a:gdLst/>
          <a:ahLst/>
          <a:cxnLst/>
          <a:rect l="0" t="0" r="0" b="0"/>
          <a:pathLst>
            <a:path>
              <a:moveTo>
                <a:pt x="0" y="13516"/>
              </a:moveTo>
              <a:lnTo>
                <a:pt x="332503" y="13516"/>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56006" y="2701020"/>
        <a:ext cx="16625" cy="16625"/>
      </dsp:txXfrm>
    </dsp:sp>
    <dsp:sp modelId="{6432A362-F053-4A70-B53D-3299307DE5B4}">
      <dsp:nvSpPr>
        <dsp:cNvPr id="0" name=""/>
        <dsp:cNvSpPr/>
      </dsp:nvSpPr>
      <dsp:spPr>
        <a:xfrm>
          <a:off x="5530570" y="2098983"/>
          <a:ext cx="1220700" cy="122070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Population Health</a:t>
          </a:r>
          <a:endParaRPr lang="en-US" sz="900" kern="1200" dirty="0"/>
        </a:p>
      </dsp:txBody>
      <dsp:txXfrm>
        <a:off x="5709337" y="2277750"/>
        <a:ext cx="863166" cy="863166"/>
      </dsp:txXfrm>
    </dsp:sp>
    <dsp:sp modelId="{87339150-699B-4458-A794-64DD3CAEC400}">
      <dsp:nvSpPr>
        <dsp:cNvPr id="0" name=""/>
        <dsp:cNvSpPr/>
      </dsp:nvSpPr>
      <dsp:spPr>
        <a:xfrm rot="2700000">
          <a:off x="4817212" y="3615281"/>
          <a:ext cx="332503" cy="27033"/>
        </a:xfrm>
        <a:custGeom>
          <a:avLst/>
          <a:gdLst/>
          <a:ahLst/>
          <a:cxnLst/>
          <a:rect l="0" t="0" r="0" b="0"/>
          <a:pathLst>
            <a:path>
              <a:moveTo>
                <a:pt x="0" y="13516"/>
              </a:moveTo>
              <a:lnTo>
                <a:pt x="332503" y="13516"/>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75151" y="3620485"/>
        <a:ext cx="16625" cy="16625"/>
      </dsp:txXfrm>
    </dsp:sp>
    <dsp:sp modelId="{3607FFC6-B2F7-4CF2-A258-28EE9CD329F8}">
      <dsp:nvSpPr>
        <dsp:cNvPr id="0" name=""/>
        <dsp:cNvSpPr/>
      </dsp:nvSpPr>
      <dsp:spPr>
        <a:xfrm>
          <a:off x="4922254" y="3567588"/>
          <a:ext cx="1220700" cy="122070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Operational Transformation</a:t>
          </a:r>
          <a:endParaRPr lang="en-US" sz="900" kern="1200" dirty="0"/>
        </a:p>
      </dsp:txBody>
      <dsp:txXfrm>
        <a:off x="5101021" y="3746355"/>
        <a:ext cx="863166" cy="863166"/>
      </dsp:txXfrm>
    </dsp:sp>
    <dsp:sp modelId="{F6CC2390-6181-4BE6-AE40-86E84AA8830B}">
      <dsp:nvSpPr>
        <dsp:cNvPr id="0" name=""/>
        <dsp:cNvSpPr/>
      </dsp:nvSpPr>
      <dsp:spPr>
        <a:xfrm rot="5400000">
          <a:off x="3897748" y="3996136"/>
          <a:ext cx="332503" cy="27033"/>
        </a:xfrm>
        <a:custGeom>
          <a:avLst/>
          <a:gdLst/>
          <a:ahLst/>
          <a:cxnLst/>
          <a:rect l="0" t="0" r="0" b="0"/>
          <a:pathLst>
            <a:path>
              <a:moveTo>
                <a:pt x="0" y="13516"/>
              </a:moveTo>
              <a:lnTo>
                <a:pt x="332503" y="13516"/>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55687" y="4001340"/>
        <a:ext cx="16625" cy="16625"/>
      </dsp:txXfrm>
    </dsp:sp>
    <dsp:sp modelId="{AF97B5ED-16AD-4B01-A95C-120661E75E95}">
      <dsp:nvSpPr>
        <dsp:cNvPr id="0" name=""/>
        <dsp:cNvSpPr/>
      </dsp:nvSpPr>
      <dsp:spPr>
        <a:xfrm>
          <a:off x="3453649" y="4175904"/>
          <a:ext cx="1220700" cy="122070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Patient Safety and Quality</a:t>
          </a:r>
          <a:endParaRPr lang="en-US" sz="900" kern="1200" dirty="0"/>
        </a:p>
      </dsp:txBody>
      <dsp:txXfrm>
        <a:off x="3632416" y="4354671"/>
        <a:ext cx="863166" cy="863166"/>
      </dsp:txXfrm>
    </dsp:sp>
    <dsp:sp modelId="{E9DA2578-81CB-4C0F-836B-38D09393028A}">
      <dsp:nvSpPr>
        <dsp:cNvPr id="0" name=""/>
        <dsp:cNvSpPr/>
      </dsp:nvSpPr>
      <dsp:spPr>
        <a:xfrm rot="8100000">
          <a:off x="3120731" y="3556277"/>
          <a:ext cx="165615" cy="27033"/>
        </a:xfrm>
        <a:custGeom>
          <a:avLst/>
          <a:gdLst/>
          <a:ahLst/>
          <a:cxnLst/>
          <a:rect l="0" t="0" r="0" b="0"/>
          <a:pathLst>
            <a:path>
              <a:moveTo>
                <a:pt x="0" y="13516"/>
              </a:moveTo>
              <a:lnTo>
                <a:pt x="165615" y="13516"/>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199398" y="3565653"/>
        <a:ext cx="8280" cy="8280"/>
      </dsp:txXfrm>
    </dsp:sp>
    <dsp:sp modelId="{1CC99ACB-E8FA-4595-9688-E37C79BDCAD7}">
      <dsp:nvSpPr>
        <dsp:cNvPr id="0" name=""/>
        <dsp:cNvSpPr/>
      </dsp:nvSpPr>
      <dsp:spPr>
        <a:xfrm>
          <a:off x="1818156" y="3400700"/>
          <a:ext cx="1554476" cy="1554476"/>
        </a:xfrm>
        <a:prstGeom prst="ellipse">
          <a:avLst/>
        </a:prstGeom>
        <a:solidFill>
          <a:schemeClr val="accent2"/>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Revenue Cycle</a:t>
          </a:r>
          <a:endParaRPr lang="en-US" sz="2000" kern="1200" dirty="0"/>
        </a:p>
      </dsp:txBody>
      <dsp:txXfrm>
        <a:off x="2045804" y="3628348"/>
        <a:ext cx="1099180" cy="1099180"/>
      </dsp:txXfrm>
    </dsp:sp>
    <dsp:sp modelId="{242AF900-C017-41F3-84B8-CC4E293D234D}">
      <dsp:nvSpPr>
        <dsp:cNvPr id="0" name=""/>
        <dsp:cNvSpPr/>
      </dsp:nvSpPr>
      <dsp:spPr>
        <a:xfrm rot="10800000">
          <a:off x="2597429" y="2695816"/>
          <a:ext cx="332503" cy="27033"/>
        </a:xfrm>
        <a:custGeom>
          <a:avLst/>
          <a:gdLst/>
          <a:ahLst/>
          <a:cxnLst/>
          <a:rect l="0" t="0" r="0" b="0"/>
          <a:pathLst>
            <a:path>
              <a:moveTo>
                <a:pt x="0" y="13516"/>
              </a:moveTo>
              <a:lnTo>
                <a:pt x="332503" y="13516"/>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755368" y="2701020"/>
        <a:ext cx="16625" cy="16625"/>
      </dsp:txXfrm>
    </dsp:sp>
    <dsp:sp modelId="{6C126E4D-4DD3-46A2-8AB1-BE89042C5F50}">
      <dsp:nvSpPr>
        <dsp:cNvPr id="0" name=""/>
        <dsp:cNvSpPr/>
      </dsp:nvSpPr>
      <dsp:spPr>
        <a:xfrm>
          <a:off x="1376728" y="2098983"/>
          <a:ext cx="1220700" cy="122070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Pharmacy Spend</a:t>
          </a:r>
          <a:endParaRPr lang="en-US" sz="900" kern="1200" dirty="0"/>
        </a:p>
      </dsp:txBody>
      <dsp:txXfrm>
        <a:off x="1555495" y="2277750"/>
        <a:ext cx="863166" cy="863166"/>
      </dsp:txXfrm>
    </dsp:sp>
    <dsp:sp modelId="{4952AF56-5D86-4532-AAD2-118E8421DBBD}">
      <dsp:nvSpPr>
        <dsp:cNvPr id="0" name=""/>
        <dsp:cNvSpPr/>
      </dsp:nvSpPr>
      <dsp:spPr>
        <a:xfrm rot="13500000">
          <a:off x="2978283" y="1776352"/>
          <a:ext cx="332503" cy="27033"/>
        </a:xfrm>
        <a:custGeom>
          <a:avLst/>
          <a:gdLst/>
          <a:ahLst/>
          <a:cxnLst/>
          <a:rect l="0" t="0" r="0" b="0"/>
          <a:pathLst>
            <a:path>
              <a:moveTo>
                <a:pt x="0" y="13516"/>
              </a:moveTo>
              <a:lnTo>
                <a:pt x="332503" y="13516"/>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136222" y="1781556"/>
        <a:ext cx="16625" cy="16625"/>
      </dsp:txXfrm>
    </dsp:sp>
    <dsp:sp modelId="{EF38704A-9E3F-459D-BBB6-5DF350F56226}">
      <dsp:nvSpPr>
        <dsp:cNvPr id="0" name=""/>
        <dsp:cNvSpPr/>
      </dsp:nvSpPr>
      <dsp:spPr>
        <a:xfrm>
          <a:off x="1985044" y="630378"/>
          <a:ext cx="1220700" cy="1220700"/>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a:t>Referral Management</a:t>
          </a:r>
          <a:endParaRPr lang="en-US" sz="900" kern="1200" dirty="0"/>
        </a:p>
      </dsp:txBody>
      <dsp:txXfrm>
        <a:off x="2163811" y="809145"/>
        <a:ext cx="863166" cy="863166"/>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9075" cy="350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65738" y="0"/>
            <a:ext cx="4029075" cy="350838"/>
          </a:xfrm>
          <a:prstGeom prst="rect">
            <a:avLst/>
          </a:prstGeom>
        </p:spPr>
        <p:txBody>
          <a:bodyPr vert="horz" lIns="91440" tIns="45720" rIns="91440" bIns="45720" rtlCol="0"/>
          <a:lstStyle>
            <a:lvl1pPr algn="r">
              <a:defRPr sz="1200"/>
            </a:lvl1pPr>
          </a:lstStyle>
          <a:p>
            <a:fld id="{0ECAA56D-6859-4EF7-83F5-F26517F8F86A}" type="datetimeFigureOut">
              <a:rPr lang="en-US" smtClean="0"/>
              <a:t>9/20/20</a:t>
            </a:fld>
            <a:endParaRPr lang="en-US"/>
          </a:p>
        </p:txBody>
      </p:sp>
      <p:sp>
        <p:nvSpPr>
          <p:cNvPr id="4" name="Footer Placeholder 3"/>
          <p:cNvSpPr>
            <a:spLocks noGrp="1"/>
          </p:cNvSpPr>
          <p:nvPr>
            <p:ph type="ftr" sz="quarter" idx="2"/>
          </p:nvPr>
        </p:nvSpPr>
        <p:spPr>
          <a:xfrm>
            <a:off x="0" y="6659563"/>
            <a:ext cx="4029075" cy="35083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65738" y="6659563"/>
            <a:ext cx="4029075" cy="350837"/>
          </a:xfrm>
          <a:prstGeom prst="rect">
            <a:avLst/>
          </a:prstGeom>
        </p:spPr>
        <p:txBody>
          <a:bodyPr vert="horz" lIns="91440" tIns="45720" rIns="91440" bIns="45720" rtlCol="0" anchor="b"/>
          <a:lstStyle>
            <a:lvl1pPr algn="r">
              <a:defRPr sz="1200"/>
            </a:lvl1pPr>
          </a:lstStyle>
          <a:p>
            <a:fld id="{5BB706CE-DD56-44EB-9C7F-FE3574A5CFE8}" type="slidenum">
              <a:rPr lang="en-US" smtClean="0"/>
              <a:t>‹#›</a:t>
            </a:fld>
            <a:endParaRPr lang="en-US"/>
          </a:p>
        </p:txBody>
      </p:sp>
    </p:spTree>
    <p:extLst>
      <p:ext uri="{BB962C8B-B14F-4D97-AF65-F5344CB8AC3E}">
        <p14:creationId xmlns:p14="http://schemas.microsoft.com/office/powerpoint/2010/main" val="265517933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9075" cy="350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265738" y="0"/>
            <a:ext cx="4029075" cy="350838"/>
          </a:xfrm>
          <a:prstGeom prst="rect">
            <a:avLst/>
          </a:prstGeom>
        </p:spPr>
        <p:txBody>
          <a:bodyPr vert="horz" lIns="91440" tIns="45720" rIns="91440" bIns="45720" rtlCol="0"/>
          <a:lstStyle>
            <a:lvl1pPr algn="r">
              <a:defRPr sz="1200"/>
            </a:lvl1pPr>
          </a:lstStyle>
          <a:p>
            <a:fld id="{99A7A732-E016-4A82-A589-F6E10816C5CA}" type="datetimeFigureOut">
              <a:rPr lang="en-US" smtClean="0"/>
              <a:t>9/20/20</a:t>
            </a:fld>
            <a:endParaRPr lang="en-US"/>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30275" y="3373438"/>
            <a:ext cx="7435850" cy="2760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9563"/>
            <a:ext cx="4029075" cy="3508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265738" y="6659563"/>
            <a:ext cx="4029075" cy="350837"/>
          </a:xfrm>
          <a:prstGeom prst="rect">
            <a:avLst/>
          </a:prstGeom>
        </p:spPr>
        <p:txBody>
          <a:bodyPr vert="horz" lIns="91440" tIns="45720" rIns="91440" bIns="45720" rtlCol="0" anchor="b"/>
          <a:lstStyle>
            <a:lvl1pPr algn="r">
              <a:defRPr sz="1200"/>
            </a:lvl1pPr>
          </a:lstStyle>
          <a:p>
            <a:fld id="{CFFD62D3-BB65-47B7-B482-3500296D899C}" type="slidenum">
              <a:rPr lang="en-US" smtClean="0"/>
              <a:t>‹#›</a:t>
            </a:fld>
            <a:endParaRPr lang="en-US"/>
          </a:p>
        </p:txBody>
      </p:sp>
    </p:spTree>
    <p:extLst>
      <p:ext uri="{BB962C8B-B14F-4D97-AF65-F5344CB8AC3E}">
        <p14:creationId xmlns:p14="http://schemas.microsoft.com/office/powerpoint/2010/main" val="358641924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0</a:t>
            </a:fld>
            <a:endParaRPr lang="en-US"/>
          </a:p>
        </p:txBody>
      </p:sp>
    </p:spTree>
    <p:extLst>
      <p:ext uri="{BB962C8B-B14F-4D97-AF65-F5344CB8AC3E}">
        <p14:creationId xmlns:p14="http://schemas.microsoft.com/office/powerpoint/2010/main" val="3437576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Meeting Client's Needs for Intelligent HIT</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5D8AE0-C5CB-42C1-8331-6984E225A56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757F25-31C4-4185-8ABF-99101B44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1105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FFD62D3-BB65-47B7-B482-3500296D899C}" type="slidenum">
              <a:rPr lang="en-US" smtClean="0"/>
              <a:t>10</a:t>
            </a:fld>
            <a:endParaRPr lang="en-US"/>
          </a:p>
        </p:txBody>
      </p:sp>
    </p:spTree>
    <p:extLst>
      <p:ext uri="{BB962C8B-B14F-4D97-AF65-F5344CB8AC3E}">
        <p14:creationId xmlns:p14="http://schemas.microsoft.com/office/powerpoint/2010/main" val="3015146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11</a:t>
            </a:fld>
            <a:endParaRPr lang="en-US"/>
          </a:p>
        </p:txBody>
      </p:sp>
    </p:spTree>
    <p:extLst>
      <p:ext uri="{BB962C8B-B14F-4D97-AF65-F5344CB8AC3E}">
        <p14:creationId xmlns:p14="http://schemas.microsoft.com/office/powerpoint/2010/main" val="1070332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12</a:t>
            </a:fld>
            <a:endParaRPr lang="en-US"/>
          </a:p>
        </p:txBody>
      </p:sp>
    </p:spTree>
    <p:extLst>
      <p:ext uri="{BB962C8B-B14F-4D97-AF65-F5344CB8AC3E}">
        <p14:creationId xmlns:p14="http://schemas.microsoft.com/office/powerpoint/2010/main" val="4191544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13</a:t>
            </a:fld>
            <a:endParaRPr lang="en-US"/>
          </a:p>
        </p:txBody>
      </p:sp>
    </p:spTree>
    <p:extLst>
      <p:ext uri="{BB962C8B-B14F-4D97-AF65-F5344CB8AC3E}">
        <p14:creationId xmlns:p14="http://schemas.microsoft.com/office/powerpoint/2010/main" val="3408032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14</a:t>
            </a:fld>
            <a:endParaRPr lang="en-US"/>
          </a:p>
        </p:txBody>
      </p:sp>
    </p:spTree>
    <p:extLst>
      <p:ext uri="{BB962C8B-B14F-4D97-AF65-F5344CB8AC3E}">
        <p14:creationId xmlns:p14="http://schemas.microsoft.com/office/powerpoint/2010/main" val="19314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15</a:t>
            </a:fld>
            <a:endParaRPr lang="en-US"/>
          </a:p>
        </p:txBody>
      </p:sp>
    </p:spTree>
    <p:extLst>
      <p:ext uri="{BB962C8B-B14F-4D97-AF65-F5344CB8AC3E}">
        <p14:creationId xmlns:p14="http://schemas.microsoft.com/office/powerpoint/2010/main" val="1305031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FFD62D3-BB65-47B7-B482-3500296D899C}" type="slidenum">
              <a:rPr lang="en-US" smtClean="0"/>
              <a:t>16</a:t>
            </a:fld>
            <a:endParaRPr lang="en-US"/>
          </a:p>
        </p:txBody>
      </p:sp>
    </p:spTree>
    <p:extLst>
      <p:ext uri="{BB962C8B-B14F-4D97-AF65-F5344CB8AC3E}">
        <p14:creationId xmlns:p14="http://schemas.microsoft.com/office/powerpoint/2010/main" val="137724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AI will revolutionize the world!  It will revolutionize healthcare, and it will revolutionize healthcare IT.</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All of us need to be thinking about this in our work.  The future is now.</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1</a:t>
            </a:fld>
            <a:endParaRPr lang="en-US"/>
          </a:p>
        </p:txBody>
      </p:sp>
    </p:spTree>
    <p:extLst>
      <p:ext uri="{BB962C8B-B14F-4D97-AF65-F5344CB8AC3E}">
        <p14:creationId xmlns:p14="http://schemas.microsoft.com/office/powerpoint/2010/main" val="201174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ctr">
              <a:buFont typeface="Arial" panose="020B0604020202020204" pitchFamily="34" charset="0"/>
              <a:buNone/>
            </a:pPr>
            <a:r>
              <a:rPr lang="en-US" sz="1200" kern="1200" dirty="0">
                <a:solidFill>
                  <a:schemeClr val="tx1"/>
                </a:solidFill>
                <a:effectLst/>
                <a:latin typeface="+mn-lt"/>
                <a:ea typeface="+mn-ea"/>
                <a:cs typeface="+mn-cs"/>
              </a:rPr>
              <a:t>Why Machine Learning</a:t>
            </a:r>
          </a:p>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You cannot code the rules</a:t>
            </a:r>
          </a:p>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You cannot scale</a:t>
            </a:r>
          </a:p>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Statistical techniques to use data to learn without being explicitly programmed.</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2</a:t>
            </a:fld>
            <a:endParaRPr lang="en-US"/>
          </a:p>
        </p:txBody>
      </p:sp>
    </p:spTree>
    <p:extLst>
      <p:ext uri="{BB962C8B-B14F-4D97-AF65-F5344CB8AC3E}">
        <p14:creationId xmlns:p14="http://schemas.microsoft.com/office/powerpoint/2010/main" val="2112701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Business Understanding</a:t>
            </a:r>
          </a:p>
          <a:p>
            <a:pPr lvl="1"/>
            <a:r>
              <a:rPr lang="en-US" sz="1200" kern="1200">
                <a:solidFill>
                  <a:schemeClr val="tx1"/>
                </a:solidFill>
                <a:effectLst/>
                <a:latin typeface="+mn-lt"/>
                <a:ea typeface="+mn-ea"/>
                <a:cs typeface="+mn-cs"/>
              </a:rPr>
              <a:t>Cerner: create scope of capabilities, and review some scaled back version of that with the client to agree on business problem</a:t>
            </a:r>
          </a:p>
          <a:p>
            <a:pPr lvl="1"/>
            <a:r>
              <a:rPr lang="en-US" sz="1200" kern="1200">
                <a:solidFill>
                  <a:schemeClr val="tx1"/>
                </a:solidFill>
                <a:effectLst/>
                <a:latin typeface="+mn-lt"/>
                <a:ea typeface="+mn-ea"/>
                <a:cs typeface="+mn-cs"/>
              </a:rPr>
              <a:t>Client: review business understanding and provide feedback</a:t>
            </a:r>
          </a:p>
          <a:p>
            <a:pPr lvl="0"/>
            <a:r>
              <a:rPr lang="en-US" sz="1200" kern="1200">
                <a:solidFill>
                  <a:schemeClr val="tx1"/>
                </a:solidFill>
                <a:effectLst/>
                <a:latin typeface="+mn-lt"/>
                <a:ea typeface="+mn-ea"/>
                <a:cs typeface="+mn-cs"/>
              </a:rPr>
              <a:t>Data Collection</a:t>
            </a:r>
          </a:p>
          <a:p>
            <a:pPr lvl="1"/>
            <a:r>
              <a:rPr lang="en-US" sz="1200" kern="1200">
                <a:solidFill>
                  <a:schemeClr val="tx1"/>
                </a:solidFill>
                <a:effectLst/>
                <a:latin typeface="+mn-lt"/>
                <a:ea typeface="+mn-ea"/>
                <a:cs typeface="+mn-cs"/>
              </a:rPr>
              <a:t>Cerner: pull data and review data</a:t>
            </a:r>
          </a:p>
          <a:p>
            <a:pPr lvl="1"/>
            <a:r>
              <a:rPr lang="en-US" sz="1200" kern="1200">
                <a:solidFill>
                  <a:schemeClr val="tx1"/>
                </a:solidFill>
                <a:effectLst/>
                <a:latin typeface="+mn-lt"/>
                <a:ea typeface="+mn-ea"/>
                <a:cs typeface="+mn-cs"/>
              </a:rPr>
              <a:t>Client: help in identifying SQL query or data we should pull as needed, help in analyzing the data</a:t>
            </a:r>
          </a:p>
          <a:p>
            <a:pPr lvl="0"/>
            <a:r>
              <a:rPr lang="en-US" sz="1200" kern="1200">
                <a:solidFill>
                  <a:schemeClr val="tx1"/>
                </a:solidFill>
                <a:effectLst/>
                <a:latin typeface="+mn-lt"/>
                <a:ea typeface="+mn-ea"/>
                <a:cs typeface="+mn-cs"/>
              </a:rPr>
              <a:t>Build and Assess Model</a:t>
            </a:r>
          </a:p>
          <a:p>
            <a:pPr lvl="1"/>
            <a:r>
              <a:rPr lang="en-US" sz="1200" kern="1200">
                <a:solidFill>
                  <a:schemeClr val="tx1"/>
                </a:solidFill>
                <a:effectLst/>
                <a:latin typeface="+mn-lt"/>
                <a:ea typeface="+mn-ea"/>
                <a:cs typeface="+mn-cs"/>
              </a:rPr>
              <a:t>Cerner: once we have data, build the model and assess the model accuracy</a:t>
            </a:r>
          </a:p>
          <a:p>
            <a:pPr lvl="0"/>
            <a:r>
              <a:rPr lang="en-US" sz="1200" kern="1200">
                <a:solidFill>
                  <a:schemeClr val="tx1"/>
                </a:solidFill>
                <a:effectLst/>
                <a:latin typeface="+mn-lt"/>
                <a:ea typeface="+mn-ea"/>
                <a:cs typeface="+mn-cs"/>
              </a:rPr>
              <a:t>Evaluate Results</a:t>
            </a:r>
          </a:p>
          <a:p>
            <a:pPr lvl="1"/>
            <a:r>
              <a:rPr lang="en-US" sz="1200" kern="1200">
                <a:solidFill>
                  <a:schemeClr val="tx1"/>
                </a:solidFill>
                <a:effectLst/>
                <a:latin typeface="+mn-lt"/>
                <a:ea typeface="+mn-ea"/>
                <a:cs typeface="+mn-cs"/>
              </a:rPr>
              <a:t>Cerner: share results of model with client</a:t>
            </a:r>
          </a:p>
          <a:p>
            <a:pPr lvl="1"/>
            <a:r>
              <a:rPr lang="en-US" sz="1200" kern="1200">
                <a:solidFill>
                  <a:schemeClr val="tx1"/>
                </a:solidFill>
                <a:effectLst/>
                <a:latin typeface="+mn-lt"/>
                <a:ea typeface="+mn-ea"/>
                <a:cs typeface="+mn-cs"/>
              </a:rPr>
              <a:t>Client: review results of model and provide feedback</a:t>
            </a:r>
          </a:p>
          <a:p>
            <a:pPr lvl="0"/>
            <a:r>
              <a:rPr lang="en-US" sz="1200" kern="1200">
                <a:solidFill>
                  <a:schemeClr val="tx1"/>
                </a:solidFill>
                <a:effectLst/>
                <a:latin typeface="+mn-lt"/>
                <a:ea typeface="+mn-ea"/>
                <a:cs typeface="+mn-cs"/>
              </a:rPr>
              <a:t>Deployment</a:t>
            </a:r>
          </a:p>
          <a:p>
            <a:pPr lvl="1"/>
            <a:r>
              <a:rPr lang="en-US" sz="1200" kern="1200">
                <a:solidFill>
                  <a:schemeClr val="tx1"/>
                </a:solidFill>
                <a:effectLst/>
                <a:latin typeface="+mn-lt"/>
                <a:ea typeface="+mn-ea"/>
                <a:cs typeface="+mn-cs"/>
              </a:rPr>
              <a:t>Cerner: Run model to produce output (silent mode, were we accurate, why did we miss one)</a:t>
            </a:r>
          </a:p>
          <a:p>
            <a:pPr lvl="1"/>
            <a:r>
              <a:rPr lang="en-US" sz="1200" kern="1200">
                <a:solidFill>
                  <a:schemeClr val="tx1"/>
                </a:solidFill>
                <a:effectLst/>
                <a:latin typeface="+mn-lt"/>
                <a:ea typeface="+mn-ea"/>
                <a:cs typeface="+mn-cs"/>
              </a:rPr>
              <a:t>Client: Actively use results of model, client specific tolerances for no show</a:t>
            </a:r>
          </a:p>
          <a:p>
            <a:pPr lvl="0"/>
            <a:r>
              <a:rPr lang="en-US" sz="1200" kern="1200">
                <a:solidFill>
                  <a:schemeClr val="tx1"/>
                </a:solidFill>
                <a:effectLst/>
                <a:latin typeface="+mn-lt"/>
                <a:ea typeface="+mn-ea"/>
                <a:cs typeface="+mn-cs"/>
              </a:rPr>
              <a:t>Monitor and Feedback</a:t>
            </a:r>
          </a:p>
          <a:p>
            <a:pPr lvl="1"/>
            <a:r>
              <a:rPr lang="en-US" sz="1200" kern="1200">
                <a:solidFill>
                  <a:schemeClr val="tx1"/>
                </a:solidFill>
                <a:effectLst/>
                <a:latin typeface="+mn-lt"/>
                <a:ea typeface="+mn-ea"/>
                <a:cs typeface="+mn-cs"/>
              </a:rPr>
              <a:t>Cerner: …</a:t>
            </a:r>
          </a:p>
          <a:p>
            <a:pPr lvl="1"/>
            <a:r>
              <a:rPr lang="en-US" sz="1200" kern="1200">
                <a:solidFill>
                  <a:schemeClr val="tx1"/>
                </a:solidFill>
                <a:effectLst/>
                <a:latin typeface="+mn-lt"/>
                <a:ea typeface="+mn-ea"/>
                <a:cs typeface="+mn-cs"/>
              </a:rPr>
              <a:t>Client: …</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3</a:t>
            </a:fld>
            <a:endParaRPr lang="en-US"/>
          </a:p>
        </p:txBody>
      </p:sp>
    </p:spTree>
    <p:extLst>
      <p:ext uri="{BB962C8B-B14F-4D97-AF65-F5344CB8AC3E}">
        <p14:creationId xmlns:p14="http://schemas.microsoft.com/office/powerpoint/2010/main" val="1840807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6A737B"/>
                </a:solidFill>
              </a:rPr>
              <a:t>How are we prioritizing our work in this area?  One of our goals is to ensure we are driving intelligence through our solution portfolio to make Cerner solutions smarter.  Working with our clients and internal stakeholders we are initially focused on these areas.</a:t>
            </a:r>
          </a:p>
          <a:p>
            <a:endParaRPr lang="en-US" dirty="0">
              <a:solidFill>
                <a:srgbClr val="6A737B"/>
              </a:solidFill>
            </a:endParaRPr>
          </a:p>
          <a:p>
            <a:r>
              <a:rPr lang="en-US" dirty="0">
                <a:solidFill>
                  <a:srgbClr val="6A737B"/>
                </a:solidFill>
              </a:rPr>
              <a:t>Not necessarily new ideas, but intelligence potentially helps deliver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A0170A-BF55-44F7-8072-312FA4837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4267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Solution Vision:</a:t>
            </a:r>
          </a:p>
          <a:p>
            <a:pPr lvl="0"/>
            <a:r>
              <a:rPr lang="en-US" sz="1200" b="1" kern="1200" dirty="0">
                <a:solidFill>
                  <a:schemeClr val="tx1"/>
                </a:solidFill>
                <a:effectLst/>
                <a:latin typeface="+mn-lt"/>
                <a:ea typeface="+mn-ea"/>
                <a:cs typeface="+mn-cs"/>
              </a:rPr>
              <a:t>We are creating an intelligent work queue prioritization system that assigns the right work to, to the right person, at the right time, and automates resolution over time.</a:t>
            </a:r>
            <a:endParaRPr lang="en-US" sz="1400" b="1" kern="1200" dirty="0">
              <a:solidFill>
                <a:schemeClr val="tx1"/>
              </a:solidFill>
              <a:effectLst/>
              <a:latin typeface="+mn-lt"/>
              <a:ea typeface="+mn-ea"/>
              <a:cs typeface="+mn-cs"/>
            </a:endParaRPr>
          </a:p>
          <a:p>
            <a:pPr lvl="1"/>
            <a:r>
              <a:rPr lang="en-US" sz="1200" b="1" kern="1200" dirty="0">
                <a:solidFill>
                  <a:schemeClr val="tx1"/>
                </a:solidFill>
                <a:effectLst/>
                <a:latin typeface="+mn-lt"/>
                <a:ea typeface="+mn-ea"/>
                <a:cs typeface="+mn-cs"/>
              </a:rPr>
              <a:t>Prioritization</a:t>
            </a:r>
            <a:r>
              <a:rPr lang="en-US" sz="1200" kern="1200" dirty="0">
                <a:solidFill>
                  <a:schemeClr val="tx1"/>
                </a:solidFill>
                <a:effectLst/>
                <a:latin typeface="+mn-lt"/>
                <a:ea typeface="+mn-ea"/>
                <a:cs typeface="+mn-cs"/>
              </a:rPr>
              <a:t> = Risk (how urgent is this) </a:t>
            </a:r>
          </a:p>
          <a:p>
            <a:r>
              <a:rPr lang="en-US" sz="1200" kern="1200" dirty="0">
                <a:solidFill>
                  <a:schemeClr val="tx1"/>
                </a:solidFill>
                <a:effectLst/>
                <a:latin typeface="+mn-lt"/>
                <a:ea typeface="+mn-ea"/>
                <a:cs typeface="+mn-cs"/>
              </a:rPr>
              <a:t>	+ Value (how much will I get paid)</a:t>
            </a:r>
          </a:p>
          <a:p>
            <a:r>
              <a:rPr lang="en-US" sz="1200" kern="1200" dirty="0">
                <a:solidFill>
                  <a:schemeClr val="tx1"/>
                </a:solidFill>
                <a:effectLst/>
                <a:latin typeface="+mn-lt"/>
                <a:ea typeface="+mn-ea"/>
                <a:cs typeface="+mn-cs"/>
              </a:rPr>
              <a:t>	+ Complexity (how hard will this be)</a:t>
            </a:r>
          </a:p>
          <a:p>
            <a:pPr lvl="1"/>
            <a:r>
              <a:rPr lang="en-US" sz="1200" b="1" kern="1200" dirty="0">
                <a:solidFill>
                  <a:schemeClr val="tx1"/>
                </a:solidFill>
                <a:effectLst/>
                <a:latin typeface="+mn-lt"/>
                <a:ea typeface="+mn-ea"/>
                <a:cs typeface="+mn-cs"/>
              </a:rPr>
              <a:t>Group</a:t>
            </a:r>
            <a:r>
              <a:rPr lang="en-US" sz="1200" kern="1200" dirty="0">
                <a:solidFill>
                  <a:schemeClr val="tx1"/>
                </a:solidFill>
                <a:effectLst/>
                <a:latin typeface="+mn-lt"/>
                <a:ea typeface="+mn-ea"/>
                <a:cs typeface="+mn-cs"/>
              </a:rPr>
              <a:t> similar accounts together to efficiently communicate with the payer and resolve multiple accounts</a:t>
            </a:r>
          </a:p>
          <a:p>
            <a:pPr lvl="1"/>
            <a:r>
              <a:rPr lang="en-US" sz="1200" b="1" kern="1200" dirty="0">
                <a:solidFill>
                  <a:schemeClr val="tx1"/>
                </a:solidFill>
                <a:effectLst/>
                <a:latin typeface="+mn-lt"/>
                <a:ea typeface="+mn-ea"/>
                <a:cs typeface="+mn-cs"/>
              </a:rPr>
              <a:t>Assign</a:t>
            </a:r>
            <a:r>
              <a:rPr lang="en-US" sz="1200" kern="1200" dirty="0">
                <a:solidFill>
                  <a:schemeClr val="tx1"/>
                </a:solidFill>
                <a:effectLst/>
                <a:latin typeface="+mn-lt"/>
                <a:ea typeface="+mn-ea"/>
                <a:cs typeface="+mn-cs"/>
              </a:rPr>
              <a:t> work to the right person based on person’s history and success with similar claims</a:t>
            </a:r>
          </a:p>
          <a:p>
            <a:pPr lvl="1"/>
            <a:r>
              <a:rPr lang="en-US" sz="1200" b="1" kern="1200" dirty="0">
                <a:solidFill>
                  <a:schemeClr val="tx1"/>
                </a:solidFill>
                <a:effectLst/>
                <a:latin typeface="+mn-lt"/>
                <a:ea typeface="+mn-ea"/>
                <a:cs typeface="+mn-cs"/>
              </a:rPr>
              <a:t>Automate</a:t>
            </a:r>
            <a:r>
              <a:rPr lang="en-US" sz="1200" kern="1200" dirty="0">
                <a:solidFill>
                  <a:schemeClr val="tx1"/>
                </a:solidFill>
                <a:effectLst/>
                <a:latin typeface="+mn-lt"/>
                <a:ea typeface="+mn-ea"/>
                <a:cs typeface="+mn-cs"/>
              </a:rPr>
              <a:t> resolution based on past successes</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5</a:t>
            </a:fld>
            <a:endParaRPr lang="en-US"/>
          </a:p>
        </p:txBody>
      </p:sp>
    </p:spTree>
    <p:extLst>
      <p:ext uri="{BB962C8B-B14F-4D97-AF65-F5344CB8AC3E}">
        <p14:creationId xmlns:p14="http://schemas.microsoft.com/office/powerpoint/2010/main" val="1558524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C88B1-62C8-BD4A-B711-C31DBFE1B591}" type="slidenum">
              <a:rPr lang="en-US" smtClean="0"/>
              <a:t>6</a:t>
            </a:fld>
            <a:endParaRPr lang="en-US"/>
          </a:p>
        </p:txBody>
      </p:sp>
    </p:spTree>
    <p:extLst>
      <p:ext uri="{BB962C8B-B14F-4D97-AF65-F5344CB8AC3E}">
        <p14:creationId xmlns:p14="http://schemas.microsoft.com/office/powerpoint/2010/main" val="4201040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C88B1-62C8-BD4A-B711-C31DBFE1B591}" type="slidenum">
              <a:rPr lang="en-US" smtClean="0"/>
              <a:t>7</a:t>
            </a:fld>
            <a:endParaRPr lang="en-US"/>
          </a:p>
        </p:txBody>
      </p:sp>
    </p:spTree>
    <p:extLst>
      <p:ext uri="{BB962C8B-B14F-4D97-AF65-F5344CB8AC3E}">
        <p14:creationId xmlns:p14="http://schemas.microsoft.com/office/powerpoint/2010/main" val="1255961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FFD62D3-BB65-47B7-B482-3500296D899C}" type="slidenum">
              <a:rPr lang="en-US" smtClean="0"/>
              <a:t>8</a:t>
            </a:fld>
            <a:endParaRPr lang="en-US"/>
          </a:p>
        </p:txBody>
      </p:sp>
    </p:spTree>
    <p:extLst>
      <p:ext uri="{BB962C8B-B14F-4D97-AF65-F5344CB8AC3E}">
        <p14:creationId xmlns:p14="http://schemas.microsoft.com/office/powerpoint/2010/main" val="988394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 no images">
    <p:spTree>
      <p:nvGrpSpPr>
        <p:cNvPr id="1" name=""/>
        <p:cNvGrpSpPr/>
        <p:nvPr/>
      </p:nvGrpSpPr>
      <p:grpSpPr>
        <a:xfrm>
          <a:off x="0" y="0"/>
          <a:ext cx="0" cy="0"/>
          <a:chOff x="0" y="0"/>
          <a:chExt cx="0" cy="0"/>
        </a:xfrm>
      </p:grpSpPr>
      <p:grpSp>
        <p:nvGrpSpPr>
          <p:cNvPr id="18" name="Group 17"/>
          <p:cNvGrpSpPr/>
          <p:nvPr userDrawn="1"/>
        </p:nvGrpSpPr>
        <p:grpSpPr>
          <a:xfrm>
            <a:off x="1" y="-5942"/>
            <a:ext cx="12191998" cy="6903720"/>
            <a:chOff x="1" y="2698"/>
            <a:chExt cx="12191998" cy="6855302"/>
          </a:xfrm>
        </p:grpSpPr>
        <p:pic>
          <p:nvPicPr>
            <p:cNvPr id="19"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3997" b="970"/>
            <a:stretch/>
          </p:blipFill>
          <p:spPr bwMode="auto">
            <a:xfrm>
              <a:off x="1" y="2698"/>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userDrawn="1"/>
          </p:nvPicPr>
          <p:blipFill rotWithShape="1">
            <a:blip r:embed="rId2">
              <a:extLst>
                <a:ext uri="{28A0092B-C50C-407E-A947-70E740481C1C}">
                  <a14:useLocalDpi xmlns:a14="http://schemas.microsoft.com/office/drawing/2010/main" val="0"/>
                </a:ext>
              </a:extLst>
            </a:blip>
            <a:srcRect l="31820" r="996" b="970"/>
            <a:stretch/>
          </p:blipFill>
          <p:spPr bwMode="auto">
            <a:xfrm>
              <a:off x="5986930" y="2698"/>
              <a:ext cx="620506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Text Placeholder 13"/>
          <p:cNvSpPr>
            <a:spLocks noGrp="1"/>
          </p:cNvSpPr>
          <p:nvPr userDrawn="1">
            <p:ph type="body" sz="quarter" idx="10" hasCustomPrompt="1"/>
          </p:nvPr>
        </p:nvSpPr>
        <p:spPr>
          <a:xfrm>
            <a:off x="414867" y="5300253"/>
            <a:ext cx="7397751" cy="417164"/>
          </a:xfrm>
          <a:prstGeom prst="rect">
            <a:avLst/>
          </a:prstGeom>
        </p:spPr>
        <p:txBody>
          <a:bodyPr/>
          <a:lstStyle>
            <a:lvl1pPr marL="0" indent="0">
              <a:buNone/>
              <a:defRPr sz="2200" baseline="0">
                <a:solidFill>
                  <a:schemeClr val="bg1"/>
                </a:solidFill>
                <a:latin typeface="Arial" pitchFamily="34" charset="0"/>
                <a:cs typeface="Arial" pitchFamily="34" charset="0"/>
              </a:defRPr>
            </a:lvl1pPr>
          </a:lstStyle>
          <a:p>
            <a:pPr lvl="0"/>
            <a:r>
              <a:rPr lang="en-US"/>
              <a:t>Presenter Name</a:t>
            </a:r>
          </a:p>
        </p:txBody>
      </p:sp>
      <p:sp>
        <p:nvSpPr>
          <p:cNvPr id="11" name="Text Placeholder 13"/>
          <p:cNvSpPr>
            <a:spLocks noGrp="1"/>
          </p:cNvSpPr>
          <p:nvPr userDrawn="1">
            <p:ph type="body" sz="quarter" idx="12" hasCustomPrompt="1"/>
          </p:nvPr>
        </p:nvSpPr>
        <p:spPr>
          <a:xfrm>
            <a:off x="414867" y="5728919"/>
            <a:ext cx="7397751" cy="287257"/>
          </a:xfrm>
          <a:prstGeom prst="rect">
            <a:avLst/>
          </a:prstGeom>
        </p:spPr>
        <p:txBody>
          <a:bodyPr>
            <a:noAutofit/>
          </a:bodyPr>
          <a:lstStyle>
            <a:lvl1pPr marL="0" indent="0">
              <a:buNone/>
              <a:defRPr sz="1600" i="1" baseline="0">
                <a:solidFill>
                  <a:schemeClr val="bg1"/>
                </a:solidFill>
                <a:latin typeface="Arial" pitchFamily="34" charset="0"/>
                <a:cs typeface="Arial" pitchFamily="34" charset="0"/>
              </a:defRPr>
            </a:lvl1pPr>
          </a:lstStyle>
          <a:p>
            <a:pPr lvl="0"/>
            <a:r>
              <a:rPr lang="en-US"/>
              <a:t>Presenter Title</a:t>
            </a:r>
          </a:p>
        </p:txBody>
      </p:sp>
      <p:sp>
        <p:nvSpPr>
          <p:cNvPr id="14" name="Rectangle 7"/>
          <p:cNvSpPr>
            <a:spLocks/>
          </p:cNvSpPr>
          <p:nvPr userDrawn="1"/>
        </p:nvSpPr>
        <p:spPr bwMode="auto">
          <a:xfrm>
            <a:off x="1" y="2252755"/>
            <a:ext cx="12191997" cy="23656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3608" tIns="21804" rIns="43608" bIns="21804" anchor="ctr"/>
          <a:lstStyle/>
          <a:p>
            <a:pPr algn="ctr" defTabSz="215900"/>
            <a:endParaRPr lang="en-US" sz="1800">
              <a:solidFill>
                <a:srgbClr val="FFFFFF"/>
              </a:solidFill>
              <a:latin typeface="Franklin Gothic Book" pitchFamily="34" charset="0"/>
            </a:endParaRPr>
          </a:p>
        </p:txBody>
      </p:sp>
      <p:sp>
        <p:nvSpPr>
          <p:cNvPr id="15" name="Parallelogram 11"/>
          <p:cNvSpPr/>
          <p:nvPr userDrawn="1"/>
        </p:nvSpPr>
        <p:spPr bwMode="auto">
          <a:xfrm>
            <a:off x="-11180" y="2250764"/>
            <a:ext cx="8474314" cy="2371824"/>
          </a:xfrm>
          <a:custGeom>
            <a:avLst/>
            <a:gdLst>
              <a:gd name="connsiteX0" fmla="*/ 0 w 7110584"/>
              <a:gd name="connsiteY0" fmla="*/ 2367666 h 2367666"/>
              <a:gd name="connsiteX1" fmla="*/ 775198 w 7110584"/>
              <a:gd name="connsiteY1" fmla="*/ 0 h 2367666"/>
              <a:gd name="connsiteX2" fmla="*/ 7110584 w 7110584"/>
              <a:gd name="connsiteY2" fmla="*/ 0 h 2367666"/>
              <a:gd name="connsiteX3" fmla="*/ 6335386 w 7110584"/>
              <a:gd name="connsiteY3" fmla="*/ 2367666 h 2367666"/>
              <a:gd name="connsiteX4" fmla="*/ 0 w 7110584"/>
              <a:gd name="connsiteY4" fmla="*/ 2367666 h 2367666"/>
              <a:gd name="connsiteX0" fmla="*/ 0 w 7110584"/>
              <a:gd name="connsiteY0" fmla="*/ 2367666 h 2367666"/>
              <a:gd name="connsiteX1" fmla="*/ 820442 w 7110584"/>
              <a:gd name="connsiteY1" fmla="*/ 0 h 2367666"/>
              <a:gd name="connsiteX2" fmla="*/ 7110584 w 7110584"/>
              <a:gd name="connsiteY2" fmla="*/ 0 h 2367666"/>
              <a:gd name="connsiteX3" fmla="*/ 6335386 w 7110584"/>
              <a:gd name="connsiteY3" fmla="*/ 2367666 h 2367666"/>
              <a:gd name="connsiteX4" fmla="*/ 0 w 7110584"/>
              <a:gd name="connsiteY4" fmla="*/ 2367666 h 2367666"/>
              <a:gd name="connsiteX0" fmla="*/ 0 w 6291434"/>
              <a:gd name="connsiteY0" fmla="*/ 2367666 h 2367666"/>
              <a:gd name="connsiteX1" fmla="*/ 1292 w 6291434"/>
              <a:gd name="connsiteY1" fmla="*/ 0 h 2367666"/>
              <a:gd name="connsiteX2" fmla="*/ 6291434 w 6291434"/>
              <a:gd name="connsiteY2" fmla="*/ 0 h 2367666"/>
              <a:gd name="connsiteX3" fmla="*/ 5516236 w 6291434"/>
              <a:gd name="connsiteY3" fmla="*/ 2367666 h 2367666"/>
              <a:gd name="connsiteX4" fmla="*/ 0 w 6291434"/>
              <a:gd name="connsiteY4" fmla="*/ 2367666 h 2367666"/>
              <a:gd name="connsiteX0" fmla="*/ 2176220 w 8467654"/>
              <a:gd name="connsiteY0" fmla="*/ 2367666 h 2367666"/>
              <a:gd name="connsiteX1" fmla="*/ 0 w 8467654"/>
              <a:gd name="connsiteY1" fmla="*/ 0 h 2367666"/>
              <a:gd name="connsiteX2" fmla="*/ 8467654 w 8467654"/>
              <a:gd name="connsiteY2" fmla="*/ 0 h 2367666"/>
              <a:gd name="connsiteX3" fmla="*/ 7692456 w 8467654"/>
              <a:gd name="connsiteY3" fmla="*/ 2367666 h 2367666"/>
              <a:gd name="connsiteX4" fmla="*/ 2176220 w 8467654"/>
              <a:gd name="connsiteY4" fmla="*/ 2367666 h 2367666"/>
              <a:gd name="connsiteX0" fmla="*/ 0 w 8476695"/>
              <a:gd name="connsiteY0" fmla="*/ 2359917 h 2367666"/>
              <a:gd name="connsiteX1" fmla="*/ 9041 w 8476695"/>
              <a:gd name="connsiteY1" fmla="*/ 0 h 2367666"/>
              <a:gd name="connsiteX2" fmla="*/ 8476695 w 8476695"/>
              <a:gd name="connsiteY2" fmla="*/ 0 h 2367666"/>
              <a:gd name="connsiteX3" fmla="*/ 7701497 w 8476695"/>
              <a:gd name="connsiteY3" fmla="*/ 2367666 h 2367666"/>
              <a:gd name="connsiteX4" fmla="*/ 0 w 8476695"/>
              <a:gd name="connsiteY4" fmla="*/ 2359917 h 2367666"/>
              <a:gd name="connsiteX0" fmla="*/ 0 w 8474314"/>
              <a:gd name="connsiteY0" fmla="*/ 2371824 h 2371824"/>
              <a:gd name="connsiteX1" fmla="*/ 6660 w 8474314"/>
              <a:gd name="connsiteY1" fmla="*/ 0 h 2371824"/>
              <a:gd name="connsiteX2" fmla="*/ 8474314 w 8474314"/>
              <a:gd name="connsiteY2" fmla="*/ 0 h 2371824"/>
              <a:gd name="connsiteX3" fmla="*/ 7699116 w 8474314"/>
              <a:gd name="connsiteY3" fmla="*/ 2367666 h 2371824"/>
              <a:gd name="connsiteX4" fmla="*/ 0 w 8474314"/>
              <a:gd name="connsiteY4" fmla="*/ 2371824 h 237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4314" h="2371824">
                <a:moveTo>
                  <a:pt x="0" y="2371824"/>
                </a:moveTo>
                <a:cubicBezTo>
                  <a:pt x="431" y="1582602"/>
                  <a:pt x="6229" y="789222"/>
                  <a:pt x="6660" y="0"/>
                </a:cubicBezTo>
                <a:lnTo>
                  <a:pt x="8474314" y="0"/>
                </a:lnTo>
                <a:lnTo>
                  <a:pt x="7699116" y="2367666"/>
                </a:lnTo>
                <a:lnTo>
                  <a:pt x="0" y="2371824"/>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marR="0" indent="-366713" algn="ctr" defTabSz="976313" rtl="0" eaLnBrk="1" fontAlgn="base" latinLnBrk="0" hangingPunct="1">
              <a:lnSpc>
                <a:spcPct val="100000"/>
              </a:lnSpc>
              <a:spcBef>
                <a:spcPct val="20000"/>
              </a:spcBef>
              <a:spcAft>
                <a:spcPct val="0"/>
              </a:spcAft>
              <a:buClrTx/>
              <a:buSzPct val="140000"/>
              <a:buFontTx/>
              <a:buNone/>
              <a:tabLst/>
            </a:pPr>
            <a:endParaRPr lang="en-US"/>
          </a:p>
        </p:txBody>
      </p:sp>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10602" y="3099583"/>
            <a:ext cx="2727102" cy="671976"/>
          </a:xfrm>
          <a:prstGeom prst="rect">
            <a:avLst/>
          </a:prstGeom>
          <a:noFill/>
          <a:ln>
            <a:noFill/>
          </a:ln>
        </p:spPr>
      </p:pic>
      <p:sp>
        <p:nvSpPr>
          <p:cNvPr id="9" name="Text Placeholder 13"/>
          <p:cNvSpPr>
            <a:spLocks noGrp="1"/>
          </p:cNvSpPr>
          <p:nvPr userDrawn="1">
            <p:ph type="body" sz="quarter" idx="13" hasCustomPrompt="1"/>
          </p:nvPr>
        </p:nvSpPr>
        <p:spPr>
          <a:xfrm>
            <a:off x="414867" y="6342054"/>
            <a:ext cx="7397751" cy="287257"/>
          </a:xfrm>
          <a:prstGeom prst="rect">
            <a:avLst/>
          </a:prstGeom>
        </p:spPr>
        <p:txBody>
          <a:bodyPr>
            <a:normAutofit/>
          </a:bodyPr>
          <a:lstStyle>
            <a:lvl1pPr marL="0" indent="0">
              <a:buNone/>
              <a:defRPr sz="1400" i="0" baseline="0">
                <a:solidFill>
                  <a:schemeClr val="bg1"/>
                </a:solidFill>
                <a:latin typeface="Arial" pitchFamily="34" charset="0"/>
                <a:cs typeface="Arial" pitchFamily="34" charset="0"/>
              </a:defRPr>
            </a:lvl1pPr>
          </a:lstStyle>
          <a:p>
            <a:pPr lvl="0"/>
            <a:r>
              <a:rPr lang="en-US"/>
              <a:t>Date</a:t>
            </a:r>
          </a:p>
        </p:txBody>
      </p:sp>
      <p:sp>
        <p:nvSpPr>
          <p:cNvPr id="4" name="Title 3"/>
          <p:cNvSpPr>
            <a:spLocks noGrp="1"/>
          </p:cNvSpPr>
          <p:nvPr userDrawn="1">
            <p:ph type="title"/>
          </p:nvPr>
        </p:nvSpPr>
        <p:spPr>
          <a:xfrm>
            <a:off x="414338" y="2259017"/>
            <a:ext cx="6857586" cy="2370667"/>
          </a:xfrm>
          <a:prstGeom prst="rect">
            <a:avLst/>
          </a:prstGeom>
        </p:spPr>
        <p:txBody>
          <a:bodyPr/>
          <a:lstStyle>
            <a:lvl1pPr>
              <a:lnSpc>
                <a:spcPct val="90000"/>
              </a:lnSpc>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84487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522" y="1280160"/>
            <a:ext cx="5255683" cy="2332616"/>
          </a:xfrm>
        </p:spPr>
        <p:txBody>
          <a:bodyPr/>
          <a:lstStyle>
            <a:lvl1pPr marL="0" indent="0">
              <a:buNone/>
              <a:defRPr/>
            </a:lvl1pPr>
          </a:lstStyle>
          <a:p>
            <a:r>
              <a:rPr lang="en-US"/>
              <a:t>Click icon to add picture</a:t>
            </a:r>
          </a:p>
        </p:txBody>
      </p:sp>
      <p:sp>
        <p:nvSpPr>
          <p:cNvPr id="9" name="Content Placeholder 8"/>
          <p:cNvSpPr>
            <a:spLocks noGrp="1"/>
          </p:cNvSpPr>
          <p:nvPr>
            <p:ph sz="quarter" idx="14"/>
          </p:nvPr>
        </p:nvSpPr>
        <p:spPr>
          <a:xfrm>
            <a:off x="6089401" y="1279526"/>
            <a:ext cx="4883399" cy="4772025"/>
          </a:xfrm>
        </p:spPr>
        <p:txBody>
          <a:bodyPr/>
          <a:lstStyle>
            <a:lvl1pPr>
              <a:defRPr sz="2400"/>
            </a:lvl1pPr>
            <a:lvl2pPr>
              <a:defRPr sz="2200"/>
            </a:lvl2pPr>
            <a:lvl3pPr>
              <a:defRPr sz="2000"/>
            </a:lvl3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5"/>
          <p:cNvSpPr>
            <a:spLocks noGrp="1"/>
          </p:cNvSpPr>
          <p:nvPr>
            <p:ph type="pic" sz="quarter" idx="15"/>
          </p:nvPr>
        </p:nvSpPr>
        <p:spPr>
          <a:xfrm>
            <a:off x="420522" y="3718934"/>
            <a:ext cx="5255683" cy="2332616"/>
          </a:xfr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3637473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ation 2">
    <p:spTree>
      <p:nvGrpSpPr>
        <p:cNvPr id="1" name=""/>
        <p:cNvGrpSpPr/>
        <p:nvPr/>
      </p:nvGrpSpPr>
      <p:grpSpPr>
        <a:xfrm>
          <a:off x="0" y="0"/>
          <a:ext cx="0" cy="0"/>
          <a:chOff x="0" y="0"/>
          <a:chExt cx="0" cy="0"/>
        </a:xfrm>
      </p:grpSpPr>
      <p:grpSp>
        <p:nvGrpSpPr>
          <p:cNvPr id="15" name="Group 14"/>
          <p:cNvGrpSpPr/>
          <p:nvPr userDrawn="1"/>
        </p:nvGrpSpPr>
        <p:grpSpPr>
          <a:xfrm>
            <a:off x="1" y="-5942"/>
            <a:ext cx="12191998" cy="6903720"/>
            <a:chOff x="1" y="2698"/>
            <a:chExt cx="12191998" cy="6855302"/>
          </a:xfrm>
        </p:grpSpPr>
        <p:pic>
          <p:nvPicPr>
            <p:cNvPr id="16"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3997" b="970"/>
            <a:stretch/>
          </p:blipFill>
          <p:spPr bwMode="auto">
            <a:xfrm>
              <a:off x="1" y="2698"/>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31820" r="996" b="970"/>
            <a:stretch/>
          </p:blipFill>
          <p:spPr bwMode="auto">
            <a:xfrm>
              <a:off x="5986930" y="2698"/>
              <a:ext cx="620506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TextBox 3"/>
          <p:cNvSpPr txBox="1"/>
          <p:nvPr/>
        </p:nvSpPr>
        <p:spPr>
          <a:xfrm>
            <a:off x="9735892" y="2845967"/>
            <a:ext cx="1997829" cy="2041732"/>
          </a:xfrm>
          <a:prstGeom prst="rect">
            <a:avLst/>
          </a:prstGeom>
        </p:spPr>
        <p:txBody>
          <a:bodyPr/>
          <a:lstStyle/>
          <a:p>
            <a:pPr>
              <a:defRPr/>
            </a:pPr>
            <a:r>
              <a:rPr lang="en-US" sz="20000" b="0" cap="none" spc="0">
                <a:ln>
                  <a:noFill/>
                </a:ln>
                <a:solidFill>
                  <a:schemeClr val="accent1">
                    <a:lumMod val="40000"/>
                    <a:lumOff val="60000"/>
                  </a:schemeClr>
                </a:solidFill>
                <a:effectLst/>
                <a:latin typeface="+mn-lt"/>
                <a:ea typeface="ＭＳ Ｐゴシック" charset="0"/>
                <a:cs typeface="ＭＳ Ｐゴシック" charset="0"/>
              </a:rPr>
              <a:t>”</a:t>
            </a:r>
            <a:endParaRPr lang="en-US" sz="20000" b="0" cap="none" spc="0">
              <a:ln>
                <a:noFill/>
              </a:ln>
              <a:solidFill>
                <a:schemeClr val="accent1">
                  <a:lumMod val="40000"/>
                  <a:lumOff val="60000"/>
                </a:schemeClr>
              </a:solidFill>
              <a:effectLst/>
              <a:latin typeface="+mn-lt"/>
              <a:ea typeface="ＭＳ Ｐゴシック" charset="0"/>
              <a:cs typeface="Franklin Gothic Book"/>
            </a:endParaRPr>
          </a:p>
        </p:txBody>
      </p:sp>
      <p:sp>
        <p:nvSpPr>
          <p:cNvPr id="6" name="TextBox 5"/>
          <p:cNvSpPr txBox="1"/>
          <p:nvPr/>
        </p:nvSpPr>
        <p:spPr>
          <a:xfrm>
            <a:off x="1113433" y="947415"/>
            <a:ext cx="1964267" cy="2142907"/>
          </a:xfrm>
          <a:prstGeom prst="rect">
            <a:avLst/>
          </a:prstGeom>
          <a:ln>
            <a:noFill/>
          </a:ln>
          <a:effectLst/>
        </p:spPr>
        <p:txBody>
          <a:bodyPr/>
          <a:lstStyle/>
          <a:p>
            <a:pPr>
              <a:defRPr/>
            </a:pPr>
            <a:r>
              <a:rPr lang="en-US" sz="20000" b="0" cap="none" spc="0">
                <a:ln>
                  <a:noFill/>
                </a:ln>
                <a:solidFill>
                  <a:schemeClr val="accent1">
                    <a:lumMod val="40000"/>
                    <a:lumOff val="60000"/>
                  </a:schemeClr>
                </a:solidFill>
                <a:effectLst/>
                <a:latin typeface="+mn-lt"/>
                <a:ea typeface="ＭＳ Ｐゴシック" charset="0"/>
                <a:cs typeface="ＭＳ Ｐゴシック" charset="0"/>
              </a:rPr>
              <a:t>“</a:t>
            </a:r>
            <a:endParaRPr lang="en-US" sz="20000" b="0" cap="none" spc="0">
              <a:ln>
                <a:noFill/>
              </a:ln>
              <a:solidFill>
                <a:schemeClr val="accent1">
                  <a:lumMod val="40000"/>
                  <a:lumOff val="60000"/>
                </a:schemeClr>
              </a:solidFill>
              <a:effectLst/>
              <a:latin typeface="+mn-lt"/>
              <a:ea typeface="ＭＳ Ｐゴシック" charset="0"/>
              <a:cs typeface="Franklin Gothic Book"/>
            </a:endParaRPr>
          </a:p>
        </p:txBody>
      </p:sp>
      <p:sp>
        <p:nvSpPr>
          <p:cNvPr id="7" name="Text Placeholder 8" title="A quotation can be used in this area"/>
          <p:cNvSpPr>
            <a:spLocks noGrp="1"/>
          </p:cNvSpPr>
          <p:nvPr>
            <p:ph type="body" sz="quarter" idx="10" hasCustomPrompt="1"/>
          </p:nvPr>
        </p:nvSpPr>
        <p:spPr>
          <a:xfrm>
            <a:off x="2011681" y="1969705"/>
            <a:ext cx="7841402" cy="1871662"/>
          </a:xfrm>
          <a:prstGeom prst="rect">
            <a:avLst/>
          </a:prstGeom>
        </p:spPr>
        <p:txBody>
          <a:bodyPr anchor="ctr">
            <a:normAutofit/>
          </a:bodyPr>
          <a:lstStyle>
            <a:lvl1pPr marL="0" indent="0" algn="ctr">
              <a:buNone/>
              <a:defRPr sz="2800" baseline="0">
                <a:solidFill>
                  <a:schemeClr val="bg1"/>
                </a:solidFill>
              </a:defRPr>
            </a:lvl1pPr>
          </a:lstStyle>
          <a:p>
            <a:pPr lvl="0"/>
            <a:r>
              <a:rPr lang="en-US"/>
              <a:t>Put your quote in here</a:t>
            </a:r>
          </a:p>
        </p:txBody>
      </p:sp>
      <p:sp>
        <p:nvSpPr>
          <p:cNvPr id="8" name="Text Placeholder 10"/>
          <p:cNvSpPr>
            <a:spLocks noGrp="1"/>
          </p:cNvSpPr>
          <p:nvPr>
            <p:ph type="body" sz="quarter" idx="11" hasCustomPrompt="1"/>
          </p:nvPr>
        </p:nvSpPr>
        <p:spPr>
          <a:xfrm>
            <a:off x="5160825" y="4419881"/>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a:t>Name here</a:t>
            </a:r>
          </a:p>
        </p:txBody>
      </p:sp>
      <p:sp>
        <p:nvSpPr>
          <p:cNvPr id="9" name="Text Placeholder 10"/>
          <p:cNvSpPr>
            <a:spLocks noGrp="1"/>
          </p:cNvSpPr>
          <p:nvPr>
            <p:ph type="body" sz="quarter" idx="12" hasCustomPrompt="1"/>
          </p:nvPr>
        </p:nvSpPr>
        <p:spPr>
          <a:xfrm>
            <a:off x="5170185" y="5080517"/>
            <a:ext cx="4692257" cy="297748"/>
          </a:xfrm>
          <a:prstGeom prst="rect">
            <a:avLst/>
          </a:prstGeom>
        </p:spPr>
        <p:txBody>
          <a:bodyPr anchor="ctr">
            <a:noAutofit/>
          </a:bodyPr>
          <a:lstStyle>
            <a:lvl1pPr marL="0" indent="0" algn="r">
              <a:buNone/>
              <a:defRPr lang="en-US" sz="14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400"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a:t>Organization here</a:t>
            </a:r>
          </a:p>
        </p:txBody>
      </p:sp>
      <p:sp>
        <p:nvSpPr>
          <p:cNvPr id="10" name="Text Placeholder 10"/>
          <p:cNvSpPr>
            <a:spLocks noGrp="1"/>
          </p:cNvSpPr>
          <p:nvPr>
            <p:ph type="body" sz="quarter" idx="13" hasCustomPrompt="1"/>
          </p:nvPr>
        </p:nvSpPr>
        <p:spPr>
          <a:xfrm>
            <a:off x="5164429" y="4774552"/>
            <a:ext cx="4692257" cy="297748"/>
          </a:xfrm>
          <a:prstGeom prst="rect">
            <a:avLst/>
          </a:prstGeom>
        </p:spPr>
        <p:txBody>
          <a:bodyPr anchor="ctr">
            <a:noAutofit/>
          </a:bodyPr>
          <a:lstStyle>
            <a:lvl1pPr marL="0" indent="0" algn="r">
              <a:buNone/>
              <a:defRPr lang="en-US" sz="14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400"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a:t>Title here</a:t>
            </a:r>
          </a:p>
        </p:txBody>
      </p:sp>
      <p:sp>
        <p:nvSpPr>
          <p:cNvPr id="19" name="TextBox 18"/>
          <p:cNvSpPr txBox="1"/>
          <p:nvPr userDrawn="1"/>
        </p:nvSpPr>
        <p:spPr>
          <a:xfrm>
            <a:off x="11561332" y="6474369"/>
            <a:ext cx="420460" cy="276999"/>
          </a:xfrm>
          <a:prstGeom prst="rect">
            <a:avLst/>
          </a:prstGeom>
          <a:noFill/>
        </p:spPr>
        <p:txBody>
          <a:bodyPr wrap="square" rtlCol="0">
            <a:spAutoFit/>
          </a:bodyPr>
          <a:lstStyle/>
          <a:p>
            <a:fld id="{39B9A8E6-500A-494F-8511-CB834C088D51}" type="slidenum">
              <a:rPr lang="en-US" sz="1200" smtClean="0">
                <a:solidFill>
                  <a:schemeClr val="accent1">
                    <a:lumMod val="40000"/>
                    <a:lumOff val="60000"/>
                  </a:schemeClr>
                </a:solidFill>
              </a:rPr>
              <a:t>‹#›</a:t>
            </a:fld>
            <a:endParaRPr lang="en-US" sz="1200">
              <a:solidFill>
                <a:schemeClr val="accent1">
                  <a:lumMod val="40000"/>
                  <a:lumOff val="60000"/>
                </a:schemeClr>
              </a:solidFill>
            </a:endParaRPr>
          </a:p>
        </p:txBody>
      </p:sp>
    </p:spTree>
    <p:extLst>
      <p:ext uri="{BB962C8B-B14F-4D97-AF65-F5344CB8AC3E}">
        <p14:creationId xmlns:p14="http://schemas.microsoft.com/office/powerpoint/2010/main" val="3957270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Quotation 3">
    <p:spTree>
      <p:nvGrpSpPr>
        <p:cNvPr id="1" name=""/>
        <p:cNvGrpSpPr/>
        <p:nvPr/>
      </p:nvGrpSpPr>
      <p:grpSpPr>
        <a:xfrm>
          <a:off x="0" y="0"/>
          <a:ext cx="0" cy="0"/>
          <a:chOff x="0" y="0"/>
          <a:chExt cx="0" cy="0"/>
        </a:xfrm>
      </p:grpSpPr>
      <p:grpSp>
        <p:nvGrpSpPr>
          <p:cNvPr id="21" name="Group 20"/>
          <p:cNvGrpSpPr/>
          <p:nvPr userDrawn="1"/>
        </p:nvGrpSpPr>
        <p:grpSpPr>
          <a:xfrm>
            <a:off x="1" y="-5941"/>
            <a:ext cx="12191999" cy="6903720"/>
            <a:chOff x="1" y="2699"/>
            <a:chExt cx="12191999" cy="6855302"/>
          </a:xfrm>
        </p:grpSpPr>
        <p:pic>
          <p:nvPicPr>
            <p:cNvPr id="25"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3997" b="970"/>
            <a:stretch/>
          </p:blipFill>
          <p:spPr bwMode="auto">
            <a:xfrm>
              <a:off x="1" y="2699"/>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1914" r="996" b="970"/>
            <a:stretch/>
          </p:blipFill>
          <p:spPr bwMode="auto">
            <a:xfrm>
              <a:off x="5995570" y="2699"/>
              <a:ext cx="6196430"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TextBox 18"/>
          <p:cNvSpPr txBox="1"/>
          <p:nvPr userDrawn="1"/>
        </p:nvSpPr>
        <p:spPr>
          <a:xfrm>
            <a:off x="9735892" y="2845967"/>
            <a:ext cx="1997829" cy="2041732"/>
          </a:xfrm>
          <a:prstGeom prst="rect">
            <a:avLst/>
          </a:prstGeom>
        </p:spPr>
        <p:txBody>
          <a:bodyPr/>
          <a:lstStyle/>
          <a:p>
            <a:pPr>
              <a:defRPr/>
            </a:pPr>
            <a:r>
              <a:rPr lang="en-US" sz="20000" b="0" cap="none" spc="0">
                <a:ln>
                  <a:noFill/>
                </a:ln>
                <a:solidFill>
                  <a:schemeClr val="accent2">
                    <a:lumMod val="40000"/>
                    <a:lumOff val="60000"/>
                  </a:schemeClr>
                </a:solidFill>
                <a:effectLst/>
                <a:latin typeface="+mn-lt"/>
                <a:ea typeface="ＭＳ Ｐゴシック" charset="0"/>
                <a:cs typeface="ＭＳ Ｐゴシック" charset="0"/>
              </a:rPr>
              <a:t>”</a:t>
            </a:r>
            <a:endParaRPr lang="en-US" sz="20000" b="0" cap="none" spc="0">
              <a:ln>
                <a:noFill/>
              </a:ln>
              <a:solidFill>
                <a:schemeClr val="accent2">
                  <a:lumMod val="40000"/>
                  <a:lumOff val="60000"/>
                </a:schemeClr>
              </a:solidFill>
              <a:effectLst/>
              <a:latin typeface="+mn-lt"/>
              <a:ea typeface="ＭＳ Ｐゴシック" charset="0"/>
              <a:cs typeface="Franklin Gothic Book"/>
            </a:endParaRPr>
          </a:p>
        </p:txBody>
      </p:sp>
      <p:sp>
        <p:nvSpPr>
          <p:cNvPr id="20" name="TextBox 19"/>
          <p:cNvSpPr txBox="1"/>
          <p:nvPr userDrawn="1"/>
        </p:nvSpPr>
        <p:spPr>
          <a:xfrm>
            <a:off x="1113433" y="947415"/>
            <a:ext cx="1964267" cy="2142907"/>
          </a:xfrm>
          <a:prstGeom prst="rect">
            <a:avLst/>
          </a:prstGeom>
          <a:ln>
            <a:noFill/>
          </a:ln>
          <a:effectLst/>
        </p:spPr>
        <p:txBody>
          <a:bodyPr/>
          <a:lstStyle/>
          <a:p>
            <a:pPr>
              <a:defRPr/>
            </a:pPr>
            <a:r>
              <a:rPr lang="en-US" sz="20000" b="0" cap="none" spc="0">
                <a:ln>
                  <a:noFill/>
                </a:ln>
                <a:solidFill>
                  <a:schemeClr val="accent2">
                    <a:lumMod val="40000"/>
                    <a:lumOff val="60000"/>
                  </a:schemeClr>
                </a:solidFill>
                <a:effectLst/>
                <a:latin typeface="+mn-lt"/>
                <a:ea typeface="ＭＳ Ｐゴシック" charset="0"/>
                <a:cs typeface="ＭＳ Ｐゴシック" charset="0"/>
              </a:rPr>
              <a:t>“</a:t>
            </a:r>
            <a:endParaRPr lang="en-US" sz="20000" b="0" cap="none" spc="0">
              <a:ln>
                <a:noFill/>
              </a:ln>
              <a:solidFill>
                <a:schemeClr val="accent2">
                  <a:lumMod val="40000"/>
                  <a:lumOff val="60000"/>
                </a:schemeClr>
              </a:solidFill>
              <a:effectLst/>
              <a:latin typeface="+mn-lt"/>
              <a:ea typeface="ＭＳ Ｐゴシック" charset="0"/>
              <a:cs typeface="Franklin Gothic Book"/>
            </a:endParaRPr>
          </a:p>
        </p:txBody>
      </p:sp>
      <p:sp>
        <p:nvSpPr>
          <p:cNvPr id="22" name="Text Placeholder 10"/>
          <p:cNvSpPr>
            <a:spLocks noGrp="1"/>
          </p:cNvSpPr>
          <p:nvPr>
            <p:ph type="body" sz="quarter" idx="11" hasCustomPrompt="1"/>
          </p:nvPr>
        </p:nvSpPr>
        <p:spPr>
          <a:xfrm>
            <a:off x="5160825" y="4419881"/>
            <a:ext cx="4692257" cy="297748"/>
          </a:xfrm>
          <a:prstGeom prst="rect">
            <a:avLst/>
          </a:prstGeom>
        </p:spPr>
        <p:txBody>
          <a:bodyPr>
            <a:noAutofit/>
          </a:bodyPr>
          <a:lstStyle>
            <a:lvl1pPr marL="0" indent="0" algn="r">
              <a:buNone/>
              <a:defRPr sz="2000" i="1">
                <a:solidFill>
                  <a:schemeClr val="bg1"/>
                </a:solidFill>
                <a:latin typeface="Arial" pitchFamily="34" charset="0"/>
                <a:cs typeface="Arial" pitchFamily="34" charset="0"/>
              </a:defRPr>
            </a:lvl1pPr>
          </a:lstStyle>
          <a:p>
            <a:pPr lvl="0"/>
            <a:r>
              <a:rPr lang="en-US"/>
              <a:t>Name here</a:t>
            </a:r>
          </a:p>
        </p:txBody>
      </p:sp>
      <p:sp>
        <p:nvSpPr>
          <p:cNvPr id="23" name="Text Placeholder 10"/>
          <p:cNvSpPr>
            <a:spLocks noGrp="1"/>
          </p:cNvSpPr>
          <p:nvPr>
            <p:ph type="body" sz="quarter" idx="12" hasCustomPrompt="1"/>
          </p:nvPr>
        </p:nvSpPr>
        <p:spPr>
          <a:xfrm>
            <a:off x="5170185" y="5080517"/>
            <a:ext cx="4692257" cy="297748"/>
          </a:xfrm>
          <a:prstGeom prst="rect">
            <a:avLst/>
          </a:prstGeom>
        </p:spPr>
        <p:txBody>
          <a:bodyPr anchor="ctr">
            <a:noAutofit/>
          </a:bodyPr>
          <a:lstStyle>
            <a:lvl1pPr marL="0" indent="0" algn="r">
              <a:buNone/>
              <a:defRPr lang="en-US" sz="14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400"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a:t>Organization here</a:t>
            </a:r>
          </a:p>
        </p:txBody>
      </p:sp>
      <p:sp>
        <p:nvSpPr>
          <p:cNvPr id="24" name="Text Placeholder 10"/>
          <p:cNvSpPr>
            <a:spLocks noGrp="1"/>
          </p:cNvSpPr>
          <p:nvPr>
            <p:ph type="body" sz="quarter" idx="13" hasCustomPrompt="1"/>
          </p:nvPr>
        </p:nvSpPr>
        <p:spPr>
          <a:xfrm>
            <a:off x="5164429" y="4774552"/>
            <a:ext cx="4692257" cy="297748"/>
          </a:xfrm>
          <a:prstGeom prst="rect">
            <a:avLst/>
          </a:prstGeom>
        </p:spPr>
        <p:txBody>
          <a:bodyPr anchor="ctr">
            <a:noAutofit/>
          </a:bodyPr>
          <a:lstStyle>
            <a:lvl1pPr marL="0" indent="0" algn="r">
              <a:buNone/>
              <a:defRPr lang="en-US" sz="1400" i="1" baseline="0" dirty="0">
                <a:solidFill>
                  <a:schemeClr val="bg1"/>
                </a:solidFill>
                <a:latin typeface="Arial" pitchFamily="34" charset="0"/>
                <a:ea typeface="ＭＳ Ｐゴシック" pitchFamily="-112" charset="-128"/>
                <a:cs typeface="Arial" pitchFamily="34" charset="0"/>
              </a:defRPr>
            </a:lvl1pPr>
          </a:lstStyle>
          <a:p>
            <a:pPr marL="0" marR="0" lvl="0" indent="0" algn="r" defTabSz="914400"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a:t>Title here</a:t>
            </a:r>
          </a:p>
        </p:txBody>
      </p:sp>
      <p:sp>
        <p:nvSpPr>
          <p:cNvPr id="13" name="Text Placeholder 8" title="A quotation can be used in this area"/>
          <p:cNvSpPr>
            <a:spLocks noGrp="1"/>
          </p:cNvSpPr>
          <p:nvPr>
            <p:ph type="body" sz="quarter" idx="10" hasCustomPrompt="1"/>
          </p:nvPr>
        </p:nvSpPr>
        <p:spPr>
          <a:xfrm>
            <a:off x="2011681" y="1969705"/>
            <a:ext cx="7841402" cy="1871662"/>
          </a:xfrm>
          <a:prstGeom prst="rect">
            <a:avLst/>
          </a:prstGeom>
        </p:spPr>
        <p:txBody>
          <a:bodyPr anchor="ctr">
            <a:normAutofit/>
          </a:bodyPr>
          <a:lstStyle>
            <a:lvl1pPr marL="0" indent="0" algn="ctr">
              <a:buNone/>
              <a:defRPr sz="2800" baseline="0">
                <a:solidFill>
                  <a:schemeClr val="bg1"/>
                </a:solidFill>
              </a:defRPr>
            </a:lvl1pPr>
          </a:lstStyle>
          <a:p>
            <a:pPr lvl="0"/>
            <a:r>
              <a:rPr lang="en-US"/>
              <a:t>Put your quote in here</a:t>
            </a:r>
          </a:p>
        </p:txBody>
      </p:sp>
      <p:sp>
        <p:nvSpPr>
          <p:cNvPr id="18" name="TextBox 17"/>
          <p:cNvSpPr txBox="1"/>
          <p:nvPr userDrawn="1"/>
        </p:nvSpPr>
        <p:spPr>
          <a:xfrm>
            <a:off x="11561332" y="6474369"/>
            <a:ext cx="420460" cy="276999"/>
          </a:xfrm>
          <a:prstGeom prst="rect">
            <a:avLst/>
          </a:prstGeom>
          <a:noFill/>
        </p:spPr>
        <p:txBody>
          <a:bodyPr wrap="square" rtlCol="0">
            <a:spAutoFit/>
          </a:bodyPr>
          <a:lstStyle/>
          <a:p>
            <a:fld id="{39B9A8E6-500A-494F-8511-CB834C088D51}" type="slidenum">
              <a:rPr lang="en-US" sz="1200" smtClean="0">
                <a:solidFill>
                  <a:schemeClr val="accent2">
                    <a:lumMod val="40000"/>
                    <a:lumOff val="60000"/>
                  </a:schemeClr>
                </a:solidFill>
              </a:rPr>
              <a:t>‹#›</a:t>
            </a:fld>
            <a:endParaRPr lang="en-US" sz="1200">
              <a:solidFill>
                <a:schemeClr val="accent2">
                  <a:lumMod val="40000"/>
                  <a:lumOff val="60000"/>
                </a:schemeClr>
              </a:solidFill>
            </a:endParaRPr>
          </a:p>
        </p:txBody>
      </p:sp>
    </p:spTree>
    <p:extLst>
      <p:ext uri="{BB962C8B-B14F-4D97-AF65-F5344CB8AC3E}">
        <p14:creationId xmlns:p14="http://schemas.microsoft.com/office/powerpoint/2010/main" val="3376911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ation ">
    <p:spTree>
      <p:nvGrpSpPr>
        <p:cNvPr id="1" name=""/>
        <p:cNvGrpSpPr/>
        <p:nvPr/>
      </p:nvGrpSpPr>
      <p:grpSpPr>
        <a:xfrm>
          <a:off x="0" y="0"/>
          <a:ext cx="0" cy="0"/>
          <a:chOff x="0" y="0"/>
          <a:chExt cx="0" cy="0"/>
        </a:xfrm>
      </p:grpSpPr>
      <p:grpSp>
        <p:nvGrpSpPr>
          <p:cNvPr id="3" name="Group 14"/>
          <p:cNvGrpSpPr>
            <a:grpSpLocks/>
          </p:cNvGrpSpPr>
          <p:nvPr/>
        </p:nvGrpSpPr>
        <p:grpSpPr bwMode="auto">
          <a:xfrm>
            <a:off x="0" y="4343401"/>
            <a:ext cx="7012517" cy="2087563"/>
            <a:chOff x="-422728" y="4800600"/>
            <a:chExt cx="5805606" cy="1695965"/>
          </a:xfrm>
        </p:grpSpPr>
        <p:pic>
          <p:nvPicPr>
            <p:cNvPr id="4" name="Picture 15"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22728" y="4800600"/>
              <a:ext cx="5796910" cy="169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angle_bar.png" hidden="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14032" y="4801990"/>
              <a:ext cx="5796910" cy="169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extBox 13"/>
          <p:cNvSpPr txBox="1"/>
          <p:nvPr userDrawn="1"/>
        </p:nvSpPr>
        <p:spPr>
          <a:xfrm>
            <a:off x="9735892" y="2845967"/>
            <a:ext cx="1997829" cy="2041732"/>
          </a:xfrm>
          <a:prstGeom prst="rect">
            <a:avLst/>
          </a:prstGeom>
        </p:spPr>
        <p:txBody>
          <a:bodyPr/>
          <a:lstStyle/>
          <a:p>
            <a:pPr>
              <a:defRPr/>
            </a:pPr>
            <a:r>
              <a:rPr lang="en-US" sz="20000" b="0" cap="none" spc="0">
                <a:ln>
                  <a:noFill/>
                </a:ln>
                <a:solidFill>
                  <a:schemeClr val="tx1">
                    <a:lumMod val="40000"/>
                    <a:lumOff val="60000"/>
                  </a:schemeClr>
                </a:solidFill>
                <a:effectLst/>
                <a:latin typeface="+mn-lt"/>
                <a:ea typeface="ＭＳ Ｐゴシック" charset="0"/>
                <a:cs typeface="ＭＳ Ｐゴシック" charset="0"/>
              </a:rPr>
              <a:t>”</a:t>
            </a:r>
            <a:endParaRPr lang="en-US" sz="20000" b="0" cap="none" spc="0">
              <a:ln>
                <a:noFill/>
              </a:ln>
              <a:solidFill>
                <a:schemeClr val="tx1">
                  <a:lumMod val="40000"/>
                  <a:lumOff val="60000"/>
                </a:schemeClr>
              </a:solidFill>
              <a:effectLst/>
              <a:latin typeface="+mn-lt"/>
              <a:ea typeface="ＭＳ Ｐゴシック" charset="0"/>
              <a:cs typeface="Franklin Gothic Book"/>
            </a:endParaRPr>
          </a:p>
        </p:txBody>
      </p:sp>
      <p:sp>
        <p:nvSpPr>
          <p:cNvPr id="15" name="TextBox 14"/>
          <p:cNvSpPr txBox="1"/>
          <p:nvPr userDrawn="1"/>
        </p:nvSpPr>
        <p:spPr>
          <a:xfrm>
            <a:off x="1113433" y="947415"/>
            <a:ext cx="1964267" cy="2142907"/>
          </a:xfrm>
          <a:prstGeom prst="rect">
            <a:avLst/>
          </a:prstGeom>
          <a:ln>
            <a:noFill/>
          </a:ln>
          <a:effectLst/>
        </p:spPr>
        <p:txBody>
          <a:bodyPr/>
          <a:lstStyle/>
          <a:p>
            <a:pPr>
              <a:defRPr/>
            </a:pPr>
            <a:r>
              <a:rPr lang="en-US" sz="20000" b="0" cap="none" spc="0">
                <a:ln>
                  <a:noFill/>
                </a:ln>
                <a:solidFill>
                  <a:schemeClr val="tx1">
                    <a:lumMod val="40000"/>
                    <a:lumOff val="60000"/>
                  </a:schemeClr>
                </a:solidFill>
                <a:effectLst/>
                <a:latin typeface="+mn-lt"/>
                <a:ea typeface="ＭＳ Ｐゴシック" charset="0"/>
                <a:cs typeface="ＭＳ Ｐゴシック" charset="0"/>
              </a:rPr>
              <a:t>“</a:t>
            </a:r>
            <a:endParaRPr lang="en-US" sz="20000" b="0" cap="none" spc="0">
              <a:ln>
                <a:noFill/>
              </a:ln>
              <a:solidFill>
                <a:schemeClr val="tx1">
                  <a:lumMod val="40000"/>
                  <a:lumOff val="60000"/>
                </a:schemeClr>
              </a:solidFill>
              <a:effectLst/>
              <a:latin typeface="+mn-lt"/>
              <a:ea typeface="ＭＳ Ｐゴシック" charset="0"/>
              <a:cs typeface="Franklin Gothic Book"/>
            </a:endParaRPr>
          </a:p>
        </p:txBody>
      </p:sp>
      <p:sp>
        <p:nvSpPr>
          <p:cNvPr id="17" name="Text Placeholder 10"/>
          <p:cNvSpPr>
            <a:spLocks noGrp="1"/>
          </p:cNvSpPr>
          <p:nvPr>
            <p:ph type="body" sz="quarter" idx="11" hasCustomPrompt="1"/>
          </p:nvPr>
        </p:nvSpPr>
        <p:spPr>
          <a:xfrm>
            <a:off x="5160825" y="4419881"/>
            <a:ext cx="4692257" cy="297748"/>
          </a:xfrm>
          <a:prstGeom prst="rect">
            <a:avLst/>
          </a:prstGeom>
        </p:spPr>
        <p:txBody>
          <a:bodyPr>
            <a:noAutofit/>
          </a:bodyPr>
          <a:lstStyle>
            <a:lvl1pPr marL="0" indent="0" algn="r">
              <a:buNone/>
              <a:defRPr sz="2000" i="1">
                <a:solidFill>
                  <a:schemeClr val="tx1"/>
                </a:solidFill>
                <a:latin typeface="Arial" pitchFamily="34" charset="0"/>
                <a:cs typeface="Arial" pitchFamily="34" charset="0"/>
              </a:defRPr>
            </a:lvl1pPr>
          </a:lstStyle>
          <a:p>
            <a:pPr lvl="0"/>
            <a:r>
              <a:rPr lang="en-US"/>
              <a:t>Name here</a:t>
            </a:r>
          </a:p>
        </p:txBody>
      </p:sp>
      <p:sp>
        <p:nvSpPr>
          <p:cNvPr id="18" name="Text Placeholder 10"/>
          <p:cNvSpPr>
            <a:spLocks noGrp="1"/>
          </p:cNvSpPr>
          <p:nvPr>
            <p:ph type="body" sz="quarter" idx="12" hasCustomPrompt="1"/>
          </p:nvPr>
        </p:nvSpPr>
        <p:spPr>
          <a:xfrm>
            <a:off x="5170185" y="5080517"/>
            <a:ext cx="4692257" cy="297748"/>
          </a:xfrm>
          <a:prstGeom prst="rect">
            <a:avLst/>
          </a:prstGeom>
        </p:spPr>
        <p:txBody>
          <a:bodyPr anchor="ctr">
            <a:noAutofit/>
          </a:bodyPr>
          <a:lstStyle>
            <a:lvl1pPr marL="0" indent="0" algn="r">
              <a:buNone/>
              <a:defRPr lang="en-US" sz="14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400"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a:t>Organization here</a:t>
            </a:r>
          </a:p>
        </p:txBody>
      </p:sp>
      <p:sp>
        <p:nvSpPr>
          <p:cNvPr id="19" name="Text Placeholder 10"/>
          <p:cNvSpPr>
            <a:spLocks noGrp="1"/>
          </p:cNvSpPr>
          <p:nvPr>
            <p:ph type="body" sz="quarter" idx="13" hasCustomPrompt="1"/>
          </p:nvPr>
        </p:nvSpPr>
        <p:spPr>
          <a:xfrm>
            <a:off x="5164429" y="4774552"/>
            <a:ext cx="4692257" cy="297748"/>
          </a:xfrm>
          <a:prstGeom prst="rect">
            <a:avLst/>
          </a:prstGeom>
        </p:spPr>
        <p:txBody>
          <a:bodyPr anchor="ctr">
            <a:noAutofit/>
          </a:bodyPr>
          <a:lstStyle>
            <a:lvl1pPr marL="0" indent="0" algn="r">
              <a:buNone/>
              <a:defRPr lang="en-US" sz="1400" i="1" baseline="0" dirty="0">
                <a:solidFill>
                  <a:schemeClr val="tx1"/>
                </a:solidFill>
                <a:latin typeface="Arial" pitchFamily="34" charset="0"/>
                <a:ea typeface="ＭＳ Ｐゴシック" pitchFamily="-112" charset="-128"/>
                <a:cs typeface="Arial" pitchFamily="34" charset="0"/>
              </a:defRPr>
            </a:lvl1pPr>
          </a:lstStyle>
          <a:p>
            <a:pPr marL="0" marR="0" lvl="0" indent="0" algn="r" defTabSz="914400" rtl="0" eaLnBrk="1" fontAlgn="base" latinLnBrk="0" hangingPunct="1">
              <a:lnSpc>
                <a:spcPct val="80000"/>
              </a:lnSpc>
              <a:spcBef>
                <a:spcPts val="1400"/>
              </a:spcBef>
              <a:spcAft>
                <a:spcPct val="0"/>
              </a:spcAft>
              <a:buClr>
                <a:srgbClr val="3294D3"/>
              </a:buClr>
              <a:buSzPct val="130000"/>
              <a:buFont typeface="Wingdings" pitchFamily="2" charset="2"/>
              <a:buNone/>
              <a:tabLst/>
            </a:pPr>
            <a:r>
              <a:rPr lang="en-US"/>
              <a:t>Title here</a:t>
            </a:r>
          </a:p>
        </p:txBody>
      </p:sp>
      <p:sp>
        <p:nvSpPr>
          <p:cNvPr id="13" name="Text Placeholder 8" title="A quotation can be used in this area"/>
          <p:cNvSpPr>
            <a:spLocks noGrp="1"/>
          </p:cNvSpPr>
          <p:nvPr>
            <p:ph type="body" sz="quarter" idx="10" hasCustomPrompt="1"/>
          </p:nvPr>
        </p:nvSpPr>
        <p:spPr>
          <a:xfrm>
            <a:off x="2011681" y="1969705"/>
            <a:ext cx="7841402" cy="1871662"/>
          </a:xfrm>
          <a:prstGeom prst="rect">
            <a:avLst/>
          </a:prstGeom>
        </p:spPr>
        <p:txBody>
          <a:bodyPr anchor="ctr">
            <a:normAutofit/>
          </a:bodyPr>
          <a:lstStyle>
            <a:lvl1pPr marL="0" indent="0" algn="ctr">
              <a:buNone/>
              <a:defRPr sz="2800" baseline="0">
                <a:solidFill>
                  <a:schemeClr val="tx1"/>
                </a:solidFill>
              </a:defRPr>
            </a:lvl1pPr>
          </a:lstStyle>
          <a:p>
            <a:pPr lvl="0"/>
            <a:r>
              <a:rPr lang="en-US"/>
              <a:t>Put your quote in here</a:t>
            </a:r>
          </a:p>
        </p:txBody>
      </p:sp>
      <p:sp>
        <p:nvSpPr>
          <p:cNvPr id="22" name="TextBox 21"/>
          <p:cNvSpPr txBox="1"/>
          <p:nvPr userDrawn="1"/>
        </p:nvSpPr>
        <p:spPr>
          <a:xfrm>
            <a:off x="11561332" y="6474369"/>
            <a:ext cx="420460" cy="276999"/>
          </a:xfrm>
          <a:prstGeom prst="rect">
            <a:avLst/>
          </a:prstGeom>
          <a:noFill/>
        </p:spPr>
        <p:txBody>
          <a:bodyPr wrap="square" rtlCol="0">
            <a:spAutoFit/>
          </a:bodyPr>
          <a:lstStyle/>
          <a:p>
            <a:fld id="{39B9A8E6-500A-494F-8511-CB834C088D51}" type="slidenum">
              <a:rPr lang="en-US" sz="1200" smtClean="0">
                <a:solidFill>
                  <a:schemeClr val="bg2">
                    <a:lumMod val="75000"/>
                  </a:schemeClr>
                </a:solidFill>
              </a:rPr>
              <a:t>‹#›</a:t>
            </a:fld>
            <a:endParaRPr lang="en-US" sz="1200">
              <a:solidFill>
                <a:schemeClr val="bg2">
                  <a:lumMod val="75000"/>
                </a:schemeClr>
              </a:solidFill>
            </a:endParaRPr>
          </a:p>
        </p:txBody>
      </p:sp>
    </p:spTree>
    <p:extLst>
      <p:ext uri="{BB962C8B-B14F-4D97-AF65-F5344CB8AC3E}">
        <p14:creationId xmlns:p14="http://schemas.microsoft.com/office/powerpoint/2010/main" val="4154787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7" name="TextBox 6"/>
          <p:cNvSpPr txBox="1"/>
          <p:nvPr userDrawn="1"/>
        </p:nvSpPr>
        <p:spPr>
          <a:xfrm>
            <a:off x="11561332" y="6474369"/>
            <a:ext cx="420460" cy="276999"/>
          </a:xfrm>
          <a:prstGeom prst="rect">
            <a:avLst/>
          </a:prstGeom>
          <a:noFill/>
        </p:spPr>
        <p:txBody>
          <a:bodyPr wrap="square" rtlCol="0">
            <a:spAutoFit/>
          </a:bodyPr>
          <a:lstStyle/>
          <a:p>
            <a:fld id="{39B9A8E6-500A-494F-8511-CB834C088D51}" type="slidenum">
              <a:rPr lang="en-US" sz="1200" smtClean="0">
                <a:solidFill>
                  <a:schemeClr val="bg2">
                    <a:lumMod val="75000"/>
                  </a:schemeClr>
                </a:solidFill>
              </a:rPr>
              <a:t>‹#›</a:t>
            </a:fld>
            <a:endParaRPr lang="en-US" sz="1200">
              <a:solidFill>
                <a:schemeClr val="bg2">
                  <a:lumMod val="75000"/>
                </a:schemeClr>
              </a:solidFill>
            </a:endParaRPr>
          </a:p>
        </p:txBody>
      </p:sp>
      <p:sp>
        <p:nvSpPr>
          <p:cNvPr id="5" name="TextBox 4"/>
          <p:cNvSpPr txBox="1"/>
          <p:nvPr userDrawn="1"/>
        </p:nvSpPr>
        <p:spPr>
          <a:xfrm>
            <a:off x="0" y="6612868"/>
            <a:ext cx="12107917" cy="184666"/>
          </a:xfrm>
          <a:prstGeom prst="rect">
            <a:avLst/>
          </a:prstGeom>
          <a:noFill/>
        </p:spPr>
        <p:txBody>
          <a:bodyPr wrap="square" rtlCol="0">
            <a:spAutoFit/>
          </a:bodyPr>
          <a:lstStyle/>
          <a:p>
            <a:pPr algn="l"/>
            <a:r>
              <a:rPr lang="en-US" sz="600">
                <a:solidFill>
                  <a:schemeClr val="tx2">
                    <a:lumMod val="40000"/>
                    <a:lumOff val="60000"/>
                  </a:schemeClr>
                </a:solidFill>
              </a:rPr>
              <a:t>© Cerner Corporation. All rights reserved.</a:t>
            </a:r>
          </a:p>
        </p:txBody>
      </p:sp>
    </p:spTree>
    <p:extLst>
      <p:ext uri="{BB962C8B-B14F-4D97-AF65-F5344CB8AC3E}">
        <p14:creationId xmlns:p14="http://schemas.microsoft.com/office/powerpoint/2010/main" val="448678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1D4C2F-56EE-2B47-9CE7-188F29712190}" type="datetimeFigureOut">
              <a:rPr lang="en-US" smtClean="0"/>
              <a:t>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ECB0CC-7D28-0B43-BD7F-4F4F29348C5E}" type="slidenum">
              <a:rPr lang="en-US" smtClean="0"/>
              <a:t>‹#›</a:t>
            </a:fld>
            <a:endParaRPr lang="en-US"/>
          </a:p>
        </p:txBody>
      </p:sp>
    </p:spTree>
    <p:extLst>
      <p:ext uri="{BB962C8B-B14F-4D97-AF65-F5344CB8AC3E}">
        <p14:creationId xmlns:p14="http://schemas.microsoft.com/office/powerpoint/2010/main" val="1176995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one image">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t="16461" r="3921"/>
          <a:stretch/>
        </p:blipFill>
        <p:spPr>
          <a:xfrm>
            <a:off x="0" y="1478146"/>
            <a:ext cx="12208905" cy="3062590"/>
          </a:xfrm>
          <a:prstGeom prst="rect">
            <a:avLst/>
          </a:prstGeom>
        </p:spPr>
      </p:pic>
      <p:sp>
        <p:nvSpPr>
          <p:cNvPr id="6" name="Text Placeholder 13"/>
          <p:cNvSpPr>
            <a:spLocks noGrp="1"/>
          </p:cNvSpPr>
          <p:nvPr userDrawn="1">
            <p:ph type="body" sz="quarter" idx="10" hasCustomPrompt="1"/>
          </p:nvPr>
        </p:nvSpPr>
        <p:spPr>
          <a:xfrm>
            <a:off x="407120" y="4943092"/>
            <a:ext cx="5681132" cy="417164"/>
          </a:xfrm>
          <a:prstGeom prst="rect">
            <a:avLst/>
          </a:prstGeom>
        </p:spPr>
        <p:txBody>
          <a:bodyPr/>
          <a:lstStyle>
            <a:lvl1pPr marL="0" indent="0">
              <a:buNone/>
              <a:defRPr sz="2200" baseline="0">
                <a:solidFill>
                  <a:srgbClr val="4C5257"/>
                </a:solidFill>
                <a:latin typeface="+mj-lt"/>
              </a:defRPr>
            </a:lvl1pPr>
          </a:lstStyle>
          <a:p>
            <a:pPr lvl="0"/>
            <a:r>
              <a:rPr lang="en-US"/>
              <a:t>Presenter Name</a:t>
            </a:r>
          </a:p>
        </p:txBody>
      </p:sp>
      <p:sp>
        <p:nvSpPr>
          <p:cNvPr id="7" name="Text Placeholder 13"/>
          <p:cNvSpPr>
            <a:spLocks noGrp="1"/>
          </p:cNvSpPr>
          <p:nvPr userDrawn="1">
            <p:ph type="body" sz="quarter" idx="12" hasCustomPrompt="1"/>
          </p:nvPr>
        </p:nvSpPr>
        <p:spPr>
          <a:xfrm>
            <a:off x="407120" y="5369614"/>
            <a:ext cx="5020732" cy="253865"/>
          </a:xfrm>
          <a:prstGeom prst="rect">
            <a:avLst/>
          </a:prstGeom>
        </p:spPr>
        <p:txBody>
          <a:bodyPr/>
          <a:lstStyle>
            <a:lvl1pPr marL="0" indent="0">
              <a:buNone/>
              <a:defRPr sz="1600" i="1" baseline="0">
                <a:solidFill>
                  <a:srgbClr val="4C5257"/>
                </a:solidFill>
                <a:latin typeface="+mj-lt"/>
              </a:defRPr>
            </a:lvl1pPr>
          </a:lstStyle>
          <a:p>
            <a:pPr lvl="0"/>
            <a:r>
              <a:rPr lang="en-US"/>
              <a:t>Presenter Title</a:t>
            </a:r>
          </a:p>
        </p:txBody>
      </p:sp>
      <p:sp>
        <p:nvSpPr>
          <p:cNvPr id="8" name="Text Placeholder 13"/>
          <p:cNvSpPr>
            <a:spLocks noGrp="1"/>
          </p:cNvSpPr>
          <p:nvPr>
            <p:ph type="body" sz="quarter" idx="13" hasCustomPrompt="1"/>
          </p:nvPr>
        </p:nvSpPr>
        <p:spPr>
          <a:xfrm>
            <a:off x="407119" y="6335890"/>
            <a:ext cx="2888249" cy="285471"/>
          </a:xfrm>
          <a:prstGeom prst="rect">
            <a:avLst/>
          </a:prstGeom>
        </p:spPr>
        <p:txBody>
          <a:bodyPr/>
          <a:lstStyle>
            <a:lvl1pPr marL="0" indent="0">
              <a:buNone/>
              <a:defRPr sz="1400" i="0" baseline="0">
                <a:solidFill>
                  <a:srgbClr val="4C5257"/>
                </a:solidFill>
                <a:latin typeface="+mj-lt"/>
              </a:defRPr>
            </a:lvl1pPr>
          </a:lstStyle>
          <a:p>
            <a:pPr lvl="0"/>
            <a:r>
              <a:rPr lang="en-US"/>
              <a:t>Date</a:t>
            </a:r>
          </a:p>
        </p:txBody>
      </p:sp>
      <p:sp>
        <p:nvSpPr>
          <p:cNvPr id="5" name="Title 4"/>
          <p:cNvSpPr>
            <a:spLocks noGrp="1"/>
          </p:cNvSpPr>
          <p:nvPr userDrawn="1">
            <p:ph type="title"/>
          </p:nvPr>
        </p:nvSpPr>
        <p:spPr>
          <a:xfrm>
            <a:off x="414867" y="1481752"/>
            <a:ext cx="6783521" cy="2320627"/>
          </a:xfrm>
          <a:prstGeom prst="rect">
            <a:avLst/>
          </a:prstGeom>
        </p:spPr>
        <p:txBody>
          <a:bodyPr/>
          <a:lstStyle>
            <a:lvl1pPr>
              <a:lnSpc>
                <a:spcPct val="90000"/>
              </a:lnSpc>
              <a:spcAft>
                <a:spcPts val="0"/>
              </a:spcAft>
              <a:defRPr>
                <a:solidFill>
                  <a:schemeClr val="bg1"/>
                </a:solidFill>
              </a:defRPr>
            </a:lvl1pPr>
          </a:lstStyle>
          <a:p>
            <a:r>
              <a:rPr lang="en-US"/>
              <a:t>Click to edit Master title style</a:t>
            </a:r>
          </a:p>
        </p:txBody>
      </p:sp>
      <p:sp>
        <p:nvSpPr>
          <p:cNvPr id="16" name="Text Placeholder 13"/>
          <p:cNvSpPr>
            <a:spLocks noGrp="1"/>
          </p:cNvSpPr>
          <p:nvPr userDrawn="1">
            <p:ph type="body" sz="quarter" idx="14" hasCustomPrompt="1"/>
          </p:nvPr>
        </p:nvSpPr>
        <p:spPr>
          <a:xfrm>
            <a:off x="414868" y="3810219"/>
            <a:ext cx="6433988" cy="687169"/>
          </a:xfrm>
          <a:prstGeom prst="rect">
            <a:avLst/>
          </a:prstGeom>
        </p:spPr>
        <p:txBody>
          <a:bodyPr anchor="ctr"/>
          <a:lstStyle>
            <a:lvl1pPr marL="0" indent="0">
              <a:buNone/>
              <a:defRPr sz="2200" baseline="0">
                <a:solidFill>
                  <a:schemeClr val="bg1"/>
                </a:solidFill>
                <a:latin typeface="+mj-lt"/>
              </a:defRPr>
            </a:lvl1pPr>
          </a:lstStyle>
          <a:p>
            <a:pPr lvl="0"/>
            <a:r>
              <a:rPr lang="en-US"/>
              <a:t>Subtitle</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35785" y="5887148"/>
            <a:ext cx="2727833" cy="672156"/>
          </a:xfrm>
          <a:prstGeom prst="rect">
            <a:avLst/>
          </a:prstGeom>
          <a:noFill/>
          <a:ln>
            <a:noFill/>
          </a:ln>
        </p:spPr>
      </p:pic>
    </p:spTree>
    <p:extLst>
      <p:ext uri="{BB962C8B-B14F-4D97-AF65-F5344CB8AC3E}">
        <p14:creationId xmlns:p14="http://schemas.microsoft.com/office/powerpoint/2010/main" val="2629442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grpSp>
        <p:nvGrpSpPr>
          <p:cNvPr id="2" name="Group 1"/>
          <p:cNvGrpSpPr/>
          <p:nvPr userDrawn="1"/>
        </p:nvGrpSpPr>
        <p:grpSpPr>
          <a:xfrm>
            <a:off x="-22562" y="2354263"/>
            <a:ext cx="10028397" cy="1881002"/>
            <a:chOff x="-22562" y="2354263"/>
            <a:chExt cx="10028397" cy="1881002"/>
          </a:xfrm>
        </p:grpSpPr>
        <p:sp>
          <p:nvSpPr>
            <p:cNvPr id="17" name="Parallelogram 15"/>
            <p:cNvSpPr/>
            <p:nvPr userDrawn="1"/>
          </p:nvSpPr>
          <p:spPr bwMode="auto">
            <a:xfrm>
              <a:off x="-22562" y="2354263"/>
              <a:ext cx="10028397" cy="1671727"/>
            </a:xfrm>
            <a:custGeom>
              <a:avLst/>
              <a:gdLst>
                <a:gd name="connsiteX0" fmla="*/ 0 w 8100837"/>
                <a:gd name="connsiteY0" fmla="*/ 1671727 h 1671727"/>
                <a:gd name="connsiteX1" fmla="*/ 547340 w 8100837"/>
                <a:gd name="connsiteY1" fmla="*/ 0 h 1671727"/>
                <a:gd name="connsiteX2" fmla="*/ 8100837 w 8100837"/>
                <a:gd name="connsiteY2" fmla="*/ 0 h 1671727"/>
                <a:gd name="connsiteX3" fmla="*/ 7553497 w 8100837"/>
                <a:gd name="connsiteY3" fmla="*/ 1671727 h 1671727"/>
                <a:gd name="connsiteX4" fmla="*/ 0 w 8100837"/>
                <a:gd name="connsiteY4" fmla="*/ 1671727 h 1671727"/>
                <a:gd name="connsiteX0" fmla="*/ 0 w 8100837"/>
                <a:gd name="connsiteY0" fmla="*/ 1671727 h 1671727"/>
                <a:gd name="connsiteX1" fmla="*/ 584372 w 8100837"/>
                <a:gd name="connsiteY1" fmla="*/ 0 h 1671727"/>
                <a:gd name="connsiteX2" fmla="*/ 8100837 w 8100837"/>
                <a:gd name="connsiteY2" fmla="*/ 0 h 1671727"/>
                <a:gd name="connsiteX3" fmla="*/ 7553497 w 8100837"/>
                <a:gd name="connsiteY3" fmla="*/ 1671727 h 1671727"/>
                <a:gd name="connsiteX4" fmla="*/ 0 w 8100837"/>
                <a:gd name="connsiteY4" fmla="*/ 1671727 h 1671727"/>
                <a:gd name="connsiteX0" fmla="*/ 0 w 7536815"/>
                <a:gd name="connsiteY0" fmla="*/ 1671727 h 1671727"/>
                <a:gd name="connsiteX1" fmla="*/ 20350 w 7536815"/>
                <a:gd name="connsiteY1" fmla="*/ 0 h 1671727"/>
                <a:gd name="connsiteX2" fmla="*/ 7536815 w 7536815"/>
                <a:gd name="connsiteY2" fmla="*/ 0 h 1671727"/>
                <a:gd name="connsiteX3" fmla="*/ 6989475 w 7536815"/>
                <a:gd name="connsiteY3" fmla="*/ 1671727 h 1671727"/>
                <a:gd name="connsiteX4" fmla="*/ 0 w 7536815"/>
                <a:gd name="connsiteY4" fmla="*/ 1671727 h 1671727"/>
                <a:gd name="connsiteX0" fmla="*/ 0 w 7525421"/>
                <a:gd name="connsiteY0" fmla="*/ 1671727 h 1671727"/>
                <a:gd name="connsiteX1" fmla="*/ 8956 w 7525421"/>
                <a:gd name="connsiteY1" fmla="*/ 0 h 1671727"/>
                <a:gd name="connsiteX2" fmla="*/ 7525421 w 7525421"/>
                <a:gd name="connsiteY2" fmla="*/ 0 h 1671727"/>
                <a:gd name="connsiteX3" fmla="*/ 6978081 w 7525421"/>
                <a:gd name="connsiteY3" fmla="*/ 1671727 h 1671727"/>
                <a:gd name="connsiteX4" fmla="*/ 0 w 7525421"/>
                <a:gd name="connsiteY4" fmla="*/ 1671727 h 1671727"/>
                <a:gd name="connsiteX0" fmla="*/ 2501771 w 10027192"/>
                <a:gd name="connsiteY0" fmla="*/ 1671727 h 1671727"/>
                <a:gd name="connsiteX1" fmla="*/ 2 w 10027192"/>
                <a:gd name="connsiteY1" fmla="*/ 0 h 1671727"/>
                <a:gd name="connsiteX2" fmla="*/ 10027192 w 10027192"/>
                <a:gd name="connsiteY2" fmla="*/ 0 h 1671727"/>
                <a:gd name="connsiteX3" fmla="*/ 9479852 w 10027192"/>
                <a:gd name="connsiteY3" fmla="*/ 1671727 h 1671727"/>
                <a:gd name="connsiteX4" fmla="*/ 2501771 w 10027192"/>
                <a:gd name="connsiteY4" fmla="*/ 1671727 h 1671727"/>
                <a:gd name="connsiteX0" fmla="*/ 0 w 10028397"/>
                <a:gd name="connsiteY0" fmla="*/ 1671727 h 1671727"/>
                <a:gd name="connsiteX1" fmla="*/ 1207 w 10028397"/>
                <a:gd name="connsiteY1" fmla="*/ 0 h 1671727"/>
                <a:gd name="connsiteX2" fmla="*/ 10028397 w 10028397"/>
                <a:gd name="connsiteY2" fmla="*/ 0 h 1671727"/>
                <a:gd name="connsiteX3" fmla="*/ 9481057 w 10028397"/>
                <a:gd name="connsiteY3" fmla="*/ 1671727 h 1671727"/>
                <a:gd name="connsiteX4" fmla="*/ 0 w 10028397"/>
                <a:gd name="connsiteY4" fmla="*/ 1671727 h 167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397" h="1671727">
                  <a:moveTo>
                    <a:pt x="0" y="1671727"/>
                  </a:moveTo>
                  <a:cubicBezTo>
                    <a:pt x="2985" y="1114485"/>
                    <a:pt x="-1778" y="557242"/>
                    <a:pt x="1207" y="0"/>
                  </a:cubicBezTo>
                  <a:lnTo>
                    <a:pt x="10028397" y="0"/>
                  </a:lnTo>
                  <a:lnTo>
                    <a:pt x="9481057" y="1671727"/>
                  </a:lnTo>
                  <a:lnTo>
                    <a:pt x="0" y="1671727"/>
                  </a:lnTo>
                  <a:close/>
                </a:path>
              </a:pathLst>
            </a:custGeom>
            <a:solidFill>
              <a:srgbClr val="0D94D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marR="0" indent="-366713" algn="ctr" defTabSz="976313" rtl="0" eaLnBrk="1" fontAlgn="base" latinLnBrk="0" hangingPunct="1">
                <a:lnSpc>
                  <a:spcPct val="100000"/>
                </a:lnSpc>
                <a:spcBef>
                  <a:spcPct val="20000"/>
                </a:spcBef>
                <a:spcAft>
                  <a:spcPct val="0"/>
                </a:spcAft>
                <a:buClrTx/>
                <a:buSzPct val="140000"/>
                <a:buFontTx/>
                <a:buNone/>
                <a:tabLst/>
              </a:pPr>
              <a:endParaRPr kumimoji="0" lang="en-US" sz="3600" b="1" i="0" u="none" strike="noStrike" cap="none" normalizeH="0" baseline="0">
                <a:ln>
                  <a:noFill/>
                </a:ln>
                <a:solidFill>
                  <a:schemeClr val="tx1"/>
                </a:solidFill>
                <a:effectLst/>
                <a:latin typeface="Arial" charset="0"/>
              </a:endParaRPr>
            </a:p>
          </p:txBody>
        </p:sp>
        <p:sp>
          <p:nvSpPr>
            <p:cNvPr id="18" name="Parallelogram 17"/>
            <p:cNvSpPr/>
            <p:nvPr userDrawn="1"/>
          </p:nvSpPr>
          <p:spPr bwMode="auto">
            <a:xfrm>
              <a:off x="-22562" y="3821821"/>
              <a:ext cx="8583446" cy="413444"/>
            </a:xfrm>
            <a:custGeom>
              <a:avLst/>
              <a:gdLst>
                <a:gd name="connsiteX0" fmla="*/ 0 w 6254461"/>
                <a:gd name="connsiteY0" fmla="*/ 413444 h 413444"/>
                <a:gd name="connsiteX1" fmla="*/ 135366 w 6254461"/>
                <a:gd name="connsiteY1" fmla="*/ 0 h 413444"/>
                <a:gd name="connsiteX2" fmla="*/ 6254461 w 6254461"/>
                <a:gd name="connsiteY2" fmla="*/ 0 h 413444"/>
                <a:gd name="connsiteX3" fmla="*/ 6119095 w 6254461"/>
                <a:gd name="connsiteY3" fmla="*/ 413444 h 413444"/>
                <a:gd name="connsiteX4" fmla="*/ 0 w 6254461"/>
                <a:gd name="connsiteY4" fmla="*/ 413444 h 413444"/>
                <a:gd name="connsiteX0" fmla="*/ 61187 w 6119095"/>
                <a:gd name="connsiteY0" fmla="*/ 413444 h 413444"/>
                <a:gd name="connsiteX1" fmla="*/ 0 w 6119095"/>
                <a:gd name="connsiteY1" fmla="*/ 0 h 413444"/>
                <a:gd name="connsiteX2" fmla="*/ 6119095 w 6119095"/>
                <a:gd name="connsiteY2" fmla="*/ 0 h 413444"/>
                <a:gd name="connsiteX3" fmla="*/ 5983729 w 6119095"/>
                <a:gd name="connsiteY3" fmla="*/ 413444 h 413444"/>
                <a:gd name="connsiteX4" fmla="*/ 61187 w 6119095"/>
                <a:gd name="connsiteY4" fmla="*/ 413444 h 413444"/>
                <a:gd name="connsiteX0" fmla="*/ 7063 w 6064971"/>
                <a:gd name="connsiteY0" fmla="*/ 413444 h 413444"/>
                <a:gd name="connsiteX1" fmla="*/ 0 w 6064971"/>
                <a:gd name="connsiteY1" fmla="*/ 0 h 413444"/>
                <a:gd name="connsiteX2" fmla="*/ 6064971 w 6064971"/>
                <a:gd name="connsiteY2" fmla="*/ 0 h 413444"/>
                <a:gd name="connsiteX3" fmla="*/ 5929605 w 6064971"/>
                <a:gd name="connsiteY3" fmla="*/ 413444 h 413444"/>
                <a:gd name="connsiteX4" fmla="*/ 7063 w 6064971"/>
                <a:gd name="connsiteY4" fmla="*/ 413444 h 413444"/>
                <a:gd name="connsiteX0" fmla="*/ 2525538 w 8583446"/>
                <a:gd name="connsiteY0" fmla="*/ 413444 h 413444"/>
                <a:gd name="connsiteX1" fmla="*/ 0 w 8583446"/>
                <a:gd name="connsiteY1" fmla="*/ 0 h 413444"/>
                <a:gd name="connsiteX2" fmla="*/ 8583446 w 8583446"/>
                <a:gd name="connsiteY2" fmla="*/ 0 h 413444"/>
                <a:gd name="connsiteX3" fmla="*/ 8448080 w 8583446"/>
                <a:gd name="connsiteY3" fmla="*/ 413444 h 413444"/>
                <a:gd name="connsiteX4" fmla="*/ 2525538 w 8583446"/>
                <a:gd name="connsiteY4" fmla="*/ 413444 h 413444"/>
                <a:gd name="connsiteX0" fmla="*/ 7063 w 8583446"/>
                <a:gd name="connsiteY0" fmla="*/ 413444 h 413444"/>
                <a:gd name="connsiteX1" fmla="*/ 0 w 8583446"/>
                <a:gd name="connsiteY1" fmla="*/ 0 h 413444"/>
                <a:gd name="connsiteX2" fmla="*/ 8583446 w 8583446"/>
                <a:gd name="connsiteY2" fmla="*/ 0 h 413444"/>
                <a:gd name="connsiteX3" fmla="*/ 8448080 w 8583446"/>
                <a:gd name="connsiteY3" fmla="*/ 413444 h 413444"/>
                <a:gd name="connsiteX4" fmla="*/ 7063 w 8583446"/>
                <a:gd name="connsiteY4" fmla="*/ 413444 h 413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3446" h="413444">
                  <a:moveTo>
                    <a:pt x="7063" y="413444"/>
                  </a:moveTo>
                  <a:lnTo>
                    <a:pt x="0" y="0"/>
                  </a:lnTo>
                  <a:lnTo>
                    <a:pt x="8583446" y="0"/>
                  </a:lnTo>
                  <a:lnTo>
                    <a:pt x="8448080" y="413444"/>
                  </a:lnTo>
                  <a:lnTo>
                    <a:pt x="7063" y="413444"/>
                  </a:lnTo>
                  <a:close/>
                </a:path>
              </a:pathLst>
            </a:custGeom>
            <a:solidFill>
              <a:schemeClr val="accent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marR="0" indent="-366713" algn="ctr" defTabSz="976313" rtl="0" eaLnBrk="1" fontAlgn="base" latinLnBrk="0" hangingPunct="1">
                <a:lnSpc>
                  <a:spcPct val="100000"/>
                </a:lnSpc>
                <a:spcBef>
                  <a:spcPct val="20000"/>
                </a:spcBef>
                <a:spcAft>
                  <a:spcPct val="0"/>
                </a:spcAft>
                <a:buClrTx/>
                <a:buSzPct val="140000"/>
                <a:buFontTx/>
                <a:buNone/>
                <a:tabLst/>
              </a:pPr>
              <a:endParaRPr kumimoji="0" lang="en-US" sz="3600" b="1" i="0" u="none" strike="noStrike" cap="none" normalizeH="0" baseline="0">
                <a:ln>
                  <a:noFill/>
                </a:ln>
                <a:solidFill>
                  <a:schemeClr val="tx1"/>
                </a:solidFill>
                <a:effectLst/>
                <a:latin typeface="Arial" charset="0"/>
              </a:endParaRPr>
            </a:p>
          </p:txBody>
        </p:sp>
      </p:grpSp>
      <p:sp>
        <p:nvSpPr>
          <p:cNvPr id="5" name="Title 4"/>
          <p:cNvSpPr>
            <a:spLocks noGrp="1"/>
          </p:cNvSpPr>
          <p:nvPr userDrawn="1">
            <p:ph type="title"/>
          </p:nvPr>
        </p:nvSpPr>
        <p:spPr>
          <a:xfrm>
            <a:off x="414338" y="2356219"/>
            <a:ext cx="8574152" cy="1461613"/>
          </a:xfrm>
          <a:prstGeom prst="rect">
            <a:avLst/>
          </a:prstGeom>
        </p:spPr>
        <p:txBody>
          <a:bodyPr/>
          <a:lstStyle>
            <a:lvl1pPr>
              <a:defRPr>
                <a:solidFill>
                  <a:schemeClr val="bg1"/>
                </a:solidFill>
              </a:defRPr>
            </a:lvl1pPr>
          </a:lstStyle>
          <a:p>
            <a:r>
              <a:rPr lang="en-US"/>
              <a:t>Click to edit Master title style</a:t>
            </a:r>
          </a:p>
        </p:txBody>
      </p:sp>
      <p:sp>
        <p:nvSpPr>
          <p:cNvPr id="10" name="Text Placeholder 13"/>
          <p:cNvSpPr>
            <a:spLocks noGrp="1"/>
          </p:cNvSpPr>
          <p:nvPr userDrawn="1">
            <p:ph type="body" sz="quarter" idx="10" hasCustomPrompt="1"/>
          </p:nvPr>
        </p:nvSpPr>
        <p:spPr>
          <a:xfrm>
            <a:off x="407120" y="4943092"/>
            <a:ext cx="5681132" cy="417164"/>
          </a:xfrm>
          <a:prstGeom prst="rect">
            <a:avLst/>
          </a:prstGeom>
        </p:spPr>
        <p:txBody>
          <a:bodyPr/>
          <a:lstStyle>
            <a:lvl1pPr marL="0" indent="0">
              <a:buNone/>
              <a:defRPr sz="2200" baseline="0">
                <a:solidFill>
                  <a:srgbClr val="4C5257"/>
                </a:solidFill>
                <a:latin typeface="+mj-lt"/>
              </a:defRPr>
            </a:lvl1pPr>
          </a:lstStyle>
          <a:p>
            <a:pPr lvl="0"/>
            <a:r>
              <a:rPr lang="en-US"/>
              <a:t>Presenter Name</a:t>
            </a:r>
          </a:p>
        </p:txBody>
      </p:sp>
      <p:sp>
        <p:nvSpPr>
          <p:cNvPr id="12" name="Text Placeholder 13"/>
          <p:cNvSpPr>
            <a:spLocks noGrp="1"/>
          </p:cNvSpPr>
          <p:nvPr userDrawn="1">
            <p:ph type="body" sz="quarter" idx="12" hasCustomPrompt="1"/>
          </p:nvPr>
        </p:nvSpPr>
        <p:spPr>
          <a:xfrm>
            <a:off x="407120" y="5369614"/>
            <a:ext cx="5020732" cy="253865"/>
          </a:xfrm>
          <a:prstGeom prst="rect">
            <a:avLst/>
          </a:prstGeom>
        </p:spPr>
        <p:txBody>
          <a:bodyPr/>
          <a:lstStyle>
            <a:lvl1pPr marL="0" indent="0">
              <a:buNone/>
              <a:defRPr sz="1600" i="1" baseline="0">
                <a:solidFill>
                  <a:srgbClr val="4C5257"/>
                </a:solidFill>
                <a:latin typeface="+mj-lt"/>
              </a:defRPr>
            </a:lvl1pPr>
          </a:lstStyle>
          <a:p>
            <a:pPr lvl="0"/>
            <a:r>
              <a:rPr lang="en-US"/>
              <a:t>Presenter Title</a:t>
            </a:r>
          </a:p>
        </p:txBody>
      </p:sp>
      <p:sp>
        <p:nvSpPr>
          <p:cNvPr id="14" name="Text Placeholder 13"/>
          <p:cNvSpPr>
            <a:spLocks noGrp="1"/>
          </p:cNvSpPr>
          <p:nvPr userDrawn="1">
            <p:ph type="body" sz="quarter" idx="13" hasCustomPrompt="1"/>
          </p:nvPr>
        </p:nvSpPr>
        <p:spPr>
          <a:xfrm>
            <a:off x="407119" y="6335890"/>
            <a:ext cx="2888249" cy="285471"/>
          </a:xfrm>
          <a:prstGeom prst="rect">
            <a:avLst/>
          </a:prstGeom>
        </p:spPr>
        <p:txBody>
          <a:bodyPr/>
          <a:lstStyle>
            <a:lvl1pPr marL="0" indent="0">
              <a:buNone/>
              <a:defRPr sz="1400" i="0" baseline="0">
                <a:solidFill>
                  <a:schemeClr val="tx1"/>
                </a:solidFill>
                <a:latin typeface="Arial" panose="020B0604020202020204" pitchFamily="34" charset="0"/>
              </a:defRPr>
            </a:lvl1pPr>
          </a:lstStyle>
          <a:p>
            <a:pPr lvl="0"/>
            <a:r>
              <a:rPr lang="en-US"/>
              <a:t>Date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79696" y="6132022"/>
            <a:ext cx="2072529" cy="510685"/>
          </a:xfrm>
          <a:prstGeom prst="rect">
            <a:avLst/>
          </a:prstGeom>
          <a:noFill/>
          <a:ln>
            <a:noFill/>
          </a:ln>
        </p:spPr>
      </p:pic>
    </p:spTree>
    <p:extLst>
      <p:ext uri="{BB962C8B-B14F-4D97-AF65-F5344CB8AC3E}">
        <p14:creationId xmlns:p14="http://schemas.microsoft.com/office/powerpoint/2010/main" val="1113932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ue divider">
    <p:spTree>
      <p:nvGrpSpPr>
        <p:cNvPr id="1" name=""/>
        <p:cNvGrpSpPr/>
        <p:nvPr/>
      </p:nvGrpSpPr>
      <p:grpSpPr>
        <a:xfrm>
          <a:off x="0" y="0"/>
          <a:ext cx="0" cy="0"/>
          <a:chOff x="0" y="0"/>
          <a:chExt cx="0" cy="0"/>
        </a:xfrm>
      </p:grpSpPr>
      <p:grpSp>
        <p:nvGrpSpPr>
          <p:cNvPr id="4" name="Group 3"/>
          <p:cNvGrpSpPr/>
          <p:nvPr userDrawn="1"/>
        </p:nvGrpSpPr>
        <p:grpSpPr>
          <a:xfrm>
            <a:off x="1" y="-5942"/>
            <a:ext cx="12191998" cy="6903720"/>
            <a:chOff x="1" y="2698"/>
            <a:chExt cx="12191998" cy="6855302"/>
          </a:xfrm>
        </p:grpSpPr>
        <p:pic>
          <p:nvPicPr>
            <p:cNvPr id="6"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3997" b="970"/>
            <a:stretch/>
          </p:blipFill>
          <p:spPr bwMode="auto">
            <a:xfrm>
              <a:off x="1" y="2698"/>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1820" r="996" b="970"/>
            <a:stretch/>
          </p:blipFill>
          <p:spPr bwMode="auto">
            <a:xfrm>
              <a:off x="5986930" y="2698"/>
              <a:ext cx="620506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a:t>Click to edit text</a:t>
            </a:r>
          </a:p>
        </p:txBody>
      </p:sp>
    </p:spTree>
    <p:extLst>
      <p:ext uri="{BB962C8B-B14F-4D97-AF65-F5344CB8AC3E}">
        <p14:creationId xmlns:p14="http://schemas.microsoft.com/office/powerpoint/2010/main" val="2656885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Green divider">
    <p:spTree>
      <p:nvGrpSpPr>
        <p:cNvPr id="1" name=""/>
        <p:cNvGrpSpPr/>
        <p:nvPr/>
      </p:nvGrpSpPr>
      <p:grpSpPr>
        <a:xfrm>
          <a:off x="0" y="0"/>
          <a:ext cx="0" cy="0"/>
          <a:chOff x="0" y="0"/>
          <a:chExt cx="0" cy="0"/>
        </a:xfrm>
      </p:grpSpPr>
      <p:grpSp>
        <p:nvGrpSpPr>
          <p:cNvPr id="3" name="Group 2"/>
          <p:cNvGrpSpPr/>
          <p:nvPr userDrawn="1"/>
        </p:nvGrpSpPr>
        <p:grpSpPr>
          <a:xfrm>
            <a:off x="1" y="-5941"/>
            <a:ext cx="12191999" cy="6903720"/>
            <a:chOff x="1" y="2699"/>
            <a:chExt cx="12191999" cy="6855302"/>
          </a:xfrm>
        </p:grpSpPr>
        <p:pic>
          <p:nvPicPr>
            <p:cNvPr id="4"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3997" b="970"/>
            <a:stretch/>
          </p:blipFill>
          <p:spPr bwMode="auto">
            <a:xfrm>
              <a:off x="1" y="2699"/>
              <a:ext cx="6095999"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1914" r="996" b="970"/>
            <a:stretch/>
          </p:blipFill>
          <p:spPr bwMode="auto">
            <a:xfrm>
              <a:off x="5995570" y="2699"/>
              <a:ext cx="6196430" cy="685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3"/>
          <p:cNvSpPr>
            <a:spLocks noGrp="1"/>
          </p:cNvSpPr>
          <p:nvPr>
            <p:ph type="title" hasCustomPrompt="1"/>
          </p:nvPr>
        </p:nvSpPr>
        <p:spPr>
          <a:xfrm>
            <a:off x="1003221" y="2607983"/>
            <a:ext cx="10202835" cy="1642764"/>
          </a:xfrm>
          <a:prstGeom prst="rect">
            <a:avLst/>
          </a:prstGeom>
        </p:spPr>
        <p:txBody>
          <a:bodyPr/>
          <a:lstStyle>
            <a:lvl1pPr algn="ctr">
              <a:defRPr>
                <a:solidFill>
                  <a:schemeClr val="bg1"/>
                </a:solidFill>
              </a:defRPr>
            </a:lvl1pPr>
          </a:lstStyle>
          <a:p>
            <a:r>
              <a:rPr lang="en-US"/>
              <a:t>Click to edit text</a:t>
            </a:r>
          </a:p>
        </p:txBody>
      </p:sp>
    </p:spTree>
    <p:extLst>
      <p:ext uri="{BB962C8B-B14F-4D97-AF65-F5344CB8AC3E}">
        <p14:creationId xmlns:p14="http://schemas.microsoft.com/office/powerpoint/2010/main" val="3532918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rimary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2"/>
          <p:cNvSpPr>
            <a:spLocks noGrp="1"/>
          </p:cNvSpPr>
          <p:nvPr>
            <p:ph idx="1"/>
          </p:nvPr>
        </p:nvSpPr>
        <p:spPr>
          <a:xfrm>
            <a:off x="420945" y="1280161"/>
            <a:ext cx="10515600" cy="4528969"/>
          </a:xfrm>
          <a:prstGeom prst="rect">
            <a:avLst/>
          </a:prstGeom>
        </p:spPr>
        <p:txBody>
          <a:bodyPr vert="horz" lIns="91440" tIns="45720" rIns="91440" bIns="45720" rtlCol="0">
            <a:normAutofit/>
          </a:bodyPr>
          <a:lstStyle>
            <a:lvl5pPr marL="2057400" indent="-228600">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240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Cent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noChangeAspect="1"/>
          </p:cNvSpPr>
          <p:nvPr>
            <p:ph type="body" sz="quarter" idx="12"/>
          </p:nvPr>
        </p:nvSpPr>
        <p:spPr>
          <a:xfrm>
            <a:off x="420945" y="1280160"/>
            <a:ext cx="10514786" cy="4331746"/>
          </a:xfrm>
        </p:spPr>
        <p:txBody>
          <a:bodyPr anchor="ctr" anchorCtr="1"/>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7657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2"/>
          <p:cNvSpPr>
            <a:spLocks noGrp="1"/>
          </p:cNvSpPr>
          <p:nvPr>
            <p:ph type="body" idx="1"/>
          </p:nvPr>
        </p:nvSpPr>
        <p:spPr>
          <a:xfrm>
            <a:off x="420946" y="1280160"/>
            <a:ext cx="4786054" cy="823912"/>
          </a:xfrm>
        </p:spPr>
        <p:txBody>
          <a:bodyPr anchor="t" anchorCtr="0">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Text Placeholder 4"/>
          <p:cNvSpPr>
            <a:spLocks noGrp="1"/>
          </p:cNvSpPr>
          <p:nvPr>
            <p:ph type="body" sz="quarter" idx="3"/>
          </p:nvPr>
        </p:nvSpPr>
        <p:spPr>
          <a:xfrm>
            <a:off x="5666491" y="1280160"/>
            <a:ext cx="5320139" cy="823912"/>
          </a:xfrm>
        </p:spPr>
        <p:txBody>
          <a:bodyPr anchor="t" anchorCtr="0">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11"/>
          <p:cNvSpPr>
            <a:spLocks noGrp="1"/>
          </p:cNvSpPr>
          <p:nvPr>
            <p:ph sz="quarter" idx="12"/>
          </p:nvPr>
        </p:nvSpPr>
        <p:spPr>
          <a:xfrm>
            <a:off x="406765" y="2194561"/>
            <a:ext cx="4787535" cy="3883511"/>
          </a:xfrm>
        </p:spPr>
        <p:txBody>
          <a:bodyPr/>
          <a:lstStyle>
            <a:lvl1pPr>
              <a:defRPr sz="2400"/>
            </a:lvl1pPr>
            <a:lvl2pPr>
              <a:defRPr sz="2200"/>
            </a:lvl2pPr>
            <a:lvl3pPr>
              <a:defRPr sz="2000"/>
            </a:lvl3pPr>
            <a:lvl4pPr>
              <a:defRPr sz="18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1"/>
          <p:cNvSpPr>
            <a:spLocks noGrp="1"/>
          </p:cNvSpPr>
          <p:nvPr>
            <p:ph sz="quarter" idx="13"/>
          </p:nvPr>
        </p:nvSpPr>
        <p:spPr>
          <a:xfrm>
            <a:off x="5664200" y="2194561"/>
            <a:ext cx="5296243" cy="3883511"/>
          </a:xfrm>
        </p:spPr>
        <p:txBody>
          <a:bodyPr/>
          <a:lstStyle>
            <a:lvl1pPr>
              <a:defRPr sz="2400"/>
            </a:lvl1pPr>
            <a:lvl2pPr>
              <a:defRPr sz="2200"/>
            </a:lvl2pPr>
            <a:lvl3pPr>
              <a:defRPr sz="2000"/>
            </a:lvl3pPr>
            <a:lvl4pPr>
              <a:defRPr sz="18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2292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One im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2"/>
          </p:nvPr>
        </p:nvSpPr>
        <p:spPr>
          <a:xfrm>
            <a:off x="420946" y="1280160"/>
            <a:ext cx="4779433" cy="4788946"/>
          </a:xfrm>
        </p:spPr>
        <p:txBody>
          <a:bodyPr/>
          <a:lstStyle>
            <a:lvl1pPr marL="0" indent="0">
              <a:buNone/>
              <a:defRPr/>
            </a:lvl1pPr>
          </a:lstStyle>
          <a:p>
            <a:r>
              <a:rPr lang="en-US"/>
              <a:t>Click icon to add picture</a:t>
            </a:r>
          </a:p>
        </p:txBody>
      </p:sp>
      <p:sp>
        <p:nvSpPr>
          <p:cNvPr id="8" name="Content Placeholder 7"/>
          <p:cNvSpPr>
            <a:spLocks noGrp="1"/>
          </p:cNvSpPr>
          <p:nvPr>
            <p:ph sz="quarter" idx="13"/>
          </p:nvPr>
        </p:nvSpPr>
        <p:spPr>
          <a:xfrm>
            <a:off x="5666805" y="1280160"/>
            <a:ext cx="5268925" cy="4788946"/>
          </a:xfrm>
        </p:spPr>
        <p:txBody>
          <a:bodyPr/>
          <a:lstStyle>
            <a:lvl1pPr>
              <a:defRPr sz="2400"/>
            </a:lvl1pPr>
            <a:lvl2pPr>
              <a:defRPr sz="2200"/>
            </a:lvl2pPr>
            <a:lvl3pPr>
              <a:defRPr sz="2000"/>
            </a:lvl3pPr>
            <a:lvl4pPr>
              <a:defRPr sz="18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4786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Parallelogram 9"/>
          <p:cNvSpPr/>
          <p:nvPr/>
        </p:nvSpPr>
        <p:spPr bwMode="auto">
          <a:xfrm flipV="1">
            <a:off x="0" y="813351"/>
            <a:ext cx="11540312" cy="234399"/>
          </a:xfrm>
          <a:custGeom>
            <a:avLst/>
            <a:gdLst>
              <a:gd name="connsiteX0" fmla="*/ 0 w 11411468"/>
              <a:gd name="connsiteY0" fmla="*/ 0 h 234399"/>
              <a:gd name="connsiteX1" fmla="*/ 11294269 w 11411468"/>
              <a:gd name="connsiteY1" fmla="*/ 0 h 234399"/>
              <a:gd name="connsiteX2" fmla="*/ 11411468 w 11411468"/>
              <a:gd name="connsiteY2" fmla="*/ 117200 h 234399"/>
              <a:gd name="connsiteX3" fmla="*/ 11411468 w 11411468"/>
              <a:gd name="connsiteY3" fmla="*/ 234399 h 234399"/>
              <a:gd name="connsiteX4" fmla="*/ 0 w 11411468"/>
              <a:gd name="connsiteY4" fmla="*/ 234399 h 234399"/>
              <a:gd name="connsiteX5" fmla="*/ 0 w 11411468"/>
              <a:gd name="connsiteY5" fmla="*/ 0 h 234399"/>
              <a:gd name="connsiteX0" fmla="*/ 0 w 11411468"/>
              <a:gd name="connsiteY0" fmla="*/ 0 h 234399"/>
              <a:gd name="connsiteX1" fmla="*/ 11294269 w 11411468"/>
              <a:gd name="connsiteY1" fmla="*/ 0 h 234399"/>
              <a:gd name="connsiteX2" fmla="*/ 11411468 w 11411468"/>
              <a:gd name="connsiteY2" fmla="*/ 234399 h 234399"/>
              <a:gd name="connsiteX3" fmla="*/ 0 w 11411468"/>
              <a:gd name="connsiteY3" fmla="*/ 234399 h 234399"/>
              <a:gd name="connsiteX4" fmla="*/ 0 w 11411468"/>
              <a:gd name="connsiteY4" fmla="*/ 0 h 234399"/>
              <a:gd name="connsiteX0" fmla="*/ 0 w 11411468"/>
              <a:gd name="connsiteY0" fmla="*/ 0 h 234399"/>
              <a:gd name="connsiteX1" fmla="*/ 11334750 w 11411468"/>
              <a:gd name="connsiteY1" fmla="*/ 0 h 234399"/>
              <a:gd name="connsiteX2" fmla="*/ 11411468 w 11411468"/>
              <a:gd name="connsiteY2" fmla="*/ 234399 h 234399"/>
              <a:gd name="connsiteX3" fmla="*/ 0 w 11411468"/>
              <a:gd name="connsiteY3" fmla="*/ 234399 h 234399"/>
              <a:gd name="connsiteX4" fmla="*/ 0 w 11411468"/>
              <a:gd name="connsiteY4" fmla="*/ 0 h 234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1468" h="234399">
                <a:moveTo>
                  <a:pt x="0" y="0"/>
                </a:moveTo>
                <a:lnTo>
                  <a:pt x="11334750" y="0"/>
                </a:lnTo>
                <a:lnTo>
                  <a:pt x="11411468" y="234399"/>
                </a:lnTo>
                <a:lnTo>
                  <a:pt x="0" y="234399"/>
                </a:lnTo>
                <a:lnTo>
                  <a:pt x="0" y="0"/>
                </a:lnTo>
                <a:close/>
              </a:path>
            </a:pathLst>
          </a:cu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366713" marR="0" indent="-366713" algn="ctr" defTabSz="976313" rtl="0" eaLnBrk="1" fontAlgn="base" latinLnBrk="0" hangingPunct="1">
              <a:lnSpc>
                <a:spcPct val="100000"/>
              </a:lnSpc>
              <a:spcBef>
                <a:spcPct val="20000"/>
              </a:spcBef>
              <a:spcAft>
                <a:spcPct val="0"/>
              </a:spcAft>
              <a:buClrTx/>
              <a:buSzPct val="140000"/>
              <a:buFontTx/>
              <a:buNone/>
              <a:tabLst/>
            </a:pPr>
            <a:endParaRPr lang="en-US"/>
          </a:p>
        </p:txBody>
      </p:sp>
      <p:sp>
        <p:nvSpPr>
          <p:cNvPr id="2" name="Title Placeholder 1"/>
          <p:cNvSpPr>
            <a:spLocks noGrp="1" noChangeAspect="1"/>
          </p:cNvSpPr>
          <p:nvPr>
            <p:ph type="title"/>
          </p:nvPr>
        </p:nvSpPr>
        <p:spPr>
          <a:xfrm>
            <a:off x="414338" y="1"/>
            <a:ext cx="10515600" cy="8606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14338" y="1280160"/>
            <a:ext cx="10515600" cy="4609652"/>
          </a:xfrm>
          <a:prstGeom prst="rect">
            <a:avLst/>
          </a:prstGeom>
        </p:spPr>
        <p:txBody>
          <a:bodyPr vert="horz" lIns="91440" tIns="45720" rIns="91440" bIns="45720" rtlCol="0">
            <a:normAutofit/>
          </a:bodyPr>
          <a:lstStyle/>
          <a:p>
            <a:pPr lvl="0"/>
            <a:r>
              <a:rPr lang="en-US"/>
              <a:t>First Level</a:t>
            </a:r>
          </a:p>
          <a:p>
            <a:pPr lvl="1"/>
            <a:r>
              <a:rPr lang="en-US"/>
              <a:t>Second Level </a:t>
            </a:r>
          </a:p>
          <a:p>
            <a:pPr lvl="2"/>
            <a:r>
              <a:rPr lang="en-US"/>
              <a:t>Third Level</a:t>
            </a:r>
          </a:p>
          <a:p>
            <a:pPr lvl="3"/>
            <a:r>
              <a:rPr lang="en-US"/>
              <a:t>Fourth Level</a:t>
            </a:r>
          </a:p>
          <a:p>
            <a:pPr lvl="4"/>
            <a:r>
              <a:rPr lang="en-US"/>
              <a:t>Fifth Level</a:t>
            </a:r>
          </a:p>
        </p:txBody>
      </p:sp>
      <p:sp>
        <p:nvSpPr>
          <p:cNvPr id="4" name="TextBox 3"/>
          <p:cNvSpPr txBox="1"/>
          <p:nvPr/>
        </p:nvSpPr>
        <p:spPr>
          <a:xfrm>
            <a:off x="0" y="6623702"/>
            <a:ext cx="12107917" cy="184666"/>
          </a:xfrm>
          <a:prstGeom prst="rect">
            <a:avLst/>
          </a:prstGeom>
          <a:noFill/>
        </p:spPr>
        <p:txBody>
          <a:bodyPr wrap="square" rtlCol="0">
            <a:spAutoFit/>
          </a:bodyPr>
          <a:lstStyle/>
          <a:p>
            <a:pPr algn="l"/>
            <a:r>
              <a:rPr lang="en-US" sz="600">
                <a:solidFill>
                  <a:schemeClr val="tx2">
                    <a:lumMod val="40000"/>
                    <a:lumOff val="60000"/>
                  </a:schemeClr>
                </a:solidFill>
              </a:rPr>
              <a:t>© Cerner Corporation. All rights reserved.</a:t>
            </a:r>
          </a:p>
        </p:txBody>
      </p:sp>
      <p:sp>
        <p:nvSpPr>
          <p:cNvPr id="5" name="TextBox 4"/>
          <p:cNvSpPr txBox="1"/>
          <p:nvPr/>
        </p:nvSpPr>
        <p:spPr>
          <a:xfrm>
            <a:off x="11561332" y="6495389"/>
            <a:ext cx="420460" cy="276999"/>
          </a:xfrm>
          <a:prstGeom prst="rect">
            <a:avLst/>
          </a:prstGeom>
          <a:noFill/>
        </p:spPr>
        <p:txBody>
          <a:bodyPr wrap="square" rtlCol="0">
            <a:spAutoFit/>
          </a:bodyPr>
          <a:lstStyle/>
          <a:p>
            <a:fld id="{39B9A8E6-500A-494F-8511-CB834C088D51}" type="slidenum">
              <a:rPr lang="en-US" sz="1200" smtClean="0">
                <a:solidFill>
                  <a:schemeClr val="bg2">
                    <a:lumMod val="75000"/>
                  </a:schemeClr>
                </a:solidFill>
              </a:rPr>
              <a:t>‹#›</a:t>
            </a:fld>
            <a:endParaRPr lang="en-US" sz="1200">
              <a:solidFill>
                <a:schemeClr val="bg2">
                  <a:lumMod val="75000"/>
                </a:schemeClr>
              </a:solidFill>
            </a:endParaRPr>
          </a:p>
        </p:txBody>
      </p:sp>
    </p:spTree>
    <p:extLst>
      <p:ext uri="{BB962C8B-B14F-4D97-AF65-F5344CB8AC3E}">
        <p14:creationId xmlns:p14="http://schemas.microsoft.com/office/powerpoint/2010/main" val="857022175"/>
      </p:ext>
    </p:extLst>
  </p:cSld>
  <p:clrMap bg1="lt1" tx1="dk1" bg2="lt2" tx2="dk2" accent1="accent1" accent2="accent2" accent3="accent3" accent4="accent4" accent5="accent5" accent6="accent6" hlink="hlink" folHlink="folHlink"/>
  <p:sldLayoutIdLst>
    <p:sldLayoutId id="2147484006" r:id="rId1"/>
    <p:sldLayoutId id="2147484004" r:id="rId2"/>
    <p:sldLayoutId id="2147484007" r:id="rId3"/>
    <p:sldLayoutId id="2147484008" r:id="rId4"/>
    <p:sldLayoutId id="214748401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9" r:id="rId15"/>
  </p:sldLayoutIdLst>
  <p:hf hdr="0" dt="0"/>
  <p:txStyles>
    <p:titleStyle>
      <a:lvl1pPr algn="l" defTabSz="914400" rtl="0" eaLnBrk="1" latinLnBrk="0" hangingPunct="1">
        <a:lnSpc>
          <a:spcPct val="90000"/>
        </a:lnSpc>
        <a:spcBef>
          <a:spcPct val="0"/>
        </a:spcBef>
        <a:buNone/>
        <a:defRPr sz="3600" kern="1200" baseline="0">
          <a:solidFill>
            <a:schemeClr val="tx1"/>
          </a:solidFill>
          <a:latin typeface="+mj-lt"/>
          <a:ea typeface="+mj-ea"/>
          <a:cs typeface="+mj-cs"/>
        </a:defRPr>
      </a:lvl1pPr>
    </p:titleStyle>
    <p:bodyStyle>
      <a:lvl1pPr marL="320040" indent="-320040" algn="l" defTabSz="914400" rtl="0" eaLnBrk="1" latinLnBrk="0" hangingPunct="1">
        <a:lnSpc>
          <a:spcPct val="90000"/>
        </a:lnSpc>
        <a:spcBef>
          <a:spcPts val="1000"/>
        </a:spcBef>
        <a:buClr>
          <a:schemeClr val="accent2"/>
        </a:buClr>
        <a:buSzPct val="115000"/>
        <a:buFont typeface="Arial" panose="020B0604020202020204" pitchFamily="34" charset="0"/>
        <a:buChar char="•"/>
        <a:defRPr sz="28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115000"/>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SzPct val="100000"/>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4EB80-E10C-B44E-9FE8-C625CF344287}"/>
              </a:ext>
            </a:extLst>
          </p:cNvPr>
          <p:cNvSpPr>
            <a:spLocks noGrp="1"/>
          </p:cNvSpPr>
          <p:nvPr>
            <p:ph type="title"/>
          </p:nvPr>
        </p:nvSpPr>
        <p:spPr/>
        <p:txBody>
          <a:bodyPr>
            <a:noAutofit/>
          </a:bodyPr>
          <a:lstStyle/>
          <a:p>
            <a:r>
              <a:rPr lang="en-US" sz="6600" dirty="0"/>
              <a:t>Machine Learning Overview</a:t>
            </a:r>
          </a:p>
        </p:txBody>
      </p:sp>
    </p:spTree>
    <p:extLst>
      <p:ext uri="{BB962C8B-B14F-4D97-AF65-F5344CB8AC3E}">
        <p14:creationId xmlns:p14="http://schemas.microsoft.com/office/powerpoint/2010/main" val="1452094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60BED5-4F9E-444F-A3D2-634AA2F6351B}"/>
              </a:ext>
            </a:extLst>
          </p:cNvPr>
          <p:cNvSpPr>
            <a:spLocks noGrp="1"/>
          </p:cNvSpPr>
          <p:nvPr>
            <p:ph type="title"/>
          </p:nvPr>
        </p:nvSpPr>
        <p:spPr/>
        <p:txBody>
          <a:bodyPr>
            <a:normAutofit/>
          </a:bodyPr>
          <a:lstStyle/>
          <a:p>
            <a:r>
              <a:rPr lang="en-US" dirty="0"/>
              <a:t>Reality</a:t>
            </a:r>
          </a:p>
        </p:txBody>
      </p:sp>
      <p:sp>
        <p:nvSpPr>
          <p:cNvPr id="4" name="Content Placeholder 3">
            <a:extLst>
              <a:ext uri="{FF2B5EF4-FFF2-40B4-BE49-F238E27FC236}">
                <a16:creationId xmlns:a16="http://schemas.microsoft.com/office/drawing/2014/main" id="{B8625EFC-1773-4FA5-A56D-ABD4F7029CBF}"/>
              </a:ext>
            </a:extLst>
          </p:cNvPr>
          <p:cNvSpPr>
            <a:spLocks noGrp="1"/>
          </p:cNvSpPr>
          <p:nvPr>
            <p:ph idx="1"/>
          </p:nvPr>
        </p:nvSpPr>
        <p:spPr/>
        <p:txBody>
          <a:bodyPr/>
          <a:lstStyle/>
          <a:p>
            <a:r>
              <a:rPr lang="en-US" dirty="0"/>
              <a:t>Data access agreements and approval</a:t>
            </a:r>
          </a:p>
          <a:p>
            <a:r>
              <a:rPr lang="en-US" dirty="0"/>
              <a:t>Data security</a:t>
            </a:r>
          </a:p>
          <a:p>
            <a:r>
              <a:rPr lang="en-US" dirty="0"/>
              <a:t>Identifying and pulling data</a:t>
            </a:r>
          </a:p>
          <a:p>
            <a:r>
              <a:rPr lang="en-US" dirty="0"/>
              <a:t>Deployment</a:t>
            </a:r>
          </a:p>
        </p:txBody>
      </p:sp>
    </p:spTree>
    <p:extLst>
      <p:ext uri="{BB962C8B-B14F-4D97-AF65-F5344CB8AC3E}">
        <p14:creationId xmlns:p14="http://schemas.microsoft.com/office/powerpoint/2010/main" val="49738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4EB80-E10C-B44E-9FE8-C625CF344287}"/>
              </a:ext>
            </a:extLst>
          </p:cNvPr>
          <p:cNvSpPr>
            <a:spLocks noGrp="1"/>
          </p:cNvSpPr>
          <p:nvPr>
            <p:ph type="title"/>
          </p:nvPr>
        </p:nvSpPr>
        <p:spPr/>
        <p:txBody>
          <a:bodyPr>
            <a:noAutofit/>
          </a:bodyPr>
          <a:lstStyle/>
          <a:p>
            <a:r>
              <a:rPr lang="en-US" sz="6600" dirty="0"/>
              <a:t>Machine Learning Projects and Demo</a:t>
            </a:r>
          </a:p>
        </p:txBody>
      </p:sp>
    </p:spTree>
    <p:extLst>
      <p:ext uri="{BB962C8B-B14F-4D97-AF65-F5344CB8AC3E}">
        <p14:creationId xmlns:p14="http://schemas.microsoft.com/office/powerpoint/2010/main" val="3231823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14DCE6-AAC3-4F68-9C2C-917840E55A8E}"/>
              </a:ext>
            </a:extLst>
          </p:cNvPr>
          <p:cNvSpPr>
            <a:spLocks noGrp="1"/>
          </p:cNvSpPr>
          <p:nvPr>
            <p:ph type="title"/>
          </p:nvPr>
        </p:nvSpPr>
        <p:spPr/>
        <p:txBody>
          <a:bodyPr>
            <a:normAutofit/>
          </a:bodyPr>
          <a:lstStyle/>
          <a:p>
            <a:r>
              <a:rPr lang="en-US" b="1" dirty="0">
                <a:solidFill>
                  <a:schemeClr val="accent1"/>
                </a:solidFill>
              </a:rPr>
              <a:t>Recent HIM Machine Learning Use Cases</a:t>
            </a:r>
          </a:p>
        </p:txBody>
      </p:sp>
      <p:graphicFrame>
        <p:nvGraphicFramePr>
          <p:cNvPr id="10" name="Content Placeholder 5">
            <a:extLst>
              <a:ext uri="{FF2B5EF4-FFF2-40B4-BE49-F238E27FC236}">
                <a16:creationId xmlns:a16="http://schemas.microsoft.com/office/drawing/2014/main" id="{FA42AE43-949D-4EA1-998D-42F4F5C94239}"/>
              </a:ext>
            </a:extLst>
          </p:cNvPr>
          <p:cNvGraphicFramePr>
            <a:graphicFrameLocks noGrp="1"/>
          </p:cNvGraphicFramePr>
          <p:nvPr>
            <p:ph idx="1"/>
            <p:extLst>
              <p:ext uri="{D42A27DB-BD31-4B8C-83A1-F6EECF244321}">
                <p14:modId xmlns:p14="http://schemas.microsoft.com/office/powerpoint/2010/main" val="4117943423"/>
              </p:ext>
            </p:extLst>
          </p:nvPr>
        </p:nvGraphicFramePr>
        <p:xfrm>
          <a:off x="130755" y="1089952"/>
          <a:ext cx="11867957" cy="5455814"/>
        </p:xfrm>
        <a:graphic>
          <a:graphicData uri="http://schemas.openxmlformats.org/drawingml/2006/table">
            <a:tbl>
              <a:tblPr firstRow="1" bandRow="1">
                <a:tableStyleId>{5C22544A-7EE6-4342-B048-85BDC9FD1C3A}</a:tableStyleId>
              </a:tblPr>
              <a:tblGrid>
                <a:gridCol w="3797139">
                  <a:extLst>
                    <a:ext uri="{9D8B030D-6E8A-4147-A177-3AD203B41FA5}">
                      <a16:colId xmlns:a16="http://schemas.microsoft.com/office/drawing/2014/main" val="4076971548"/>
                    </a:ext>
                  </a:extLst>
                </a:gridCol>
                <a:gridCol w="4492292">
                  <a:extLst>
                    <a:ext uri="{9D8B030D-6E8A-4147-A177-3AD203B41FA5}">
                      <a16:colId xmlns:a16="http://schemas.microsoft.com/office/drawing/2014/main" val="4260105902"/>
                    </a:ext>
                  </a:extLst>
                </a:gridCol>
                <a:gridCol w="3578526">
                  <a:extLst>
                    <a:ext uri="{9D8B030D-6E8A-4147-A177-3AD203B41FA5}">
                      <a16:colId xmlns:a16="http://schemas.microsoft.com/office/drawing/2014/main" val="3446297654"/>
                    </a:ext>
                  </a:extLst>
                </a:gridCol>
              </a:tblGrid>
              <a:tr h="470217">
                <a:tc>
                  <a:txBody>
                    <a:bodyPr/>
                    <a:lstStyle/>
                    <a:p>
                      <a:pPr algn="ctr"/>
                      <a:r>
                        <a:rPr lang="en-US" sz="2000" dirty="0"/>
                        <a:t>Use Cases</a:t>
                      </a:r>
                    </a:p>
                  </a:txBody>
                  <a:tcPr anchor="ctr"/>
                </a:tc>
                <a:tc>
                  <a:txBody>
                    <a:bodyPr/>
                    <a:lstStyle/>
                    <a:p>
                      <a:pPr algn="ctr"/>
                      <a:r>
                        <a:rPr lang="en-US" sz="2000" dirty="0"/>
                        <a:t>Why</a:t>
                      </a:r>
                    </a:p>
                  </a:txBody>
                  <a:tcPr anchor="ctr"/>
                </a:tc>
                <a:tc>
                  <a:txBody>
                    <a:bodyPr/>
                    <a:lstStyle/>
                    <a:p>
                      <a:pPr algn="ctr"/>
                      <a:r>
                        <a:rPr lang="en-US" sz="2000" dirty="0"/>
                        <a:t>Future</a:t>
                      </a:r>
                    </a:p>
                  </a:txBody>
                  <a:tcPr anchor="ctr"/>
                </a:tc>
                <a:extLst>
                  <a:ext uri="{0D108BD9-81ED-4DB2-BD59-A6C34878D82A}">
                    <a16:rowId xmlns:a16="http://schemas.microsoft.com/office/drawing/2014/main" val="2521434805"/>
                  </a:ext>
                </a:extLst>
              </a:tr>
              <a:tr h="1661866">
                <a:tc>
                  <a:txBody>
                    <a:bodyPr/>
                    <a:lstStyle/>
                    <a:p>
                      <a:pPr algn="ctr"/>
                      <a:r>
                        <a:rPr lang="en-US" sz="2800" dirty="0">
                          <a:solidFill>
                            <a:schemeClr val="tx1"/>
                          </a:solidFill>
                        </a:rPr>
                        <a:t>Diagnosis and Procedures Sequencing</a:t>
                      </a:r>
                    </a:p>
                  </a:txBody>
                  <a:tcPr anchor="ctr"/>
                </a:tc>
                <a:tc>
                  <a:txBody>
                    <a:bodyPr/>
                    <a:lstStyle/>
                    <a:p>
                      <a:pPr algn="ctr"/>
                      <a:r>
                        <a:rPr lang="en-US" sz="2800" dirty="0">
                          <a:solidFill>
                            <a:schemeClr val="tx1"/>
                          </a:solidFill>
                        </a:rPr>
                        <a:t>HIM Coding Efficiency</a:t>
                      </a:r>
                    </a:p>
                    <a:p>
                      <a:pPr algn="ctr"/>
                      <a:r>
                        <a:rPr lang="en-US" sz="2800" dirty="0">
                          <a:solidFill>
                            <a:schemeClr val="tx1"/>
                          </a:solidFill>
                        </a:rPr>
                        <a:t> HIM Coding Errors</a:t>
                      </a:r>
                    </a:p>
                  </a:txBody>
                  <a:tcPr anchor="ctr"/>
                </a:tc>
                <a:tc>
                  <a:txBody>
                    <a:bodyPr/>
                    <a:lstStyle/>
                    <a:p>
                      <a:pPr marL="0" indent="0" algn="ctr">
                        <a:buFont typeface="Arial" panose="020B0604020202020204" pitchFamily="34" charset="0"/>
                        <a:buNone/>
                      </a:pPr>
                      <a:r>
                        <a:rPr lang="en-US" sz="2800" dirty="0">
                          <a:solidFill>
                            <a:schemeClr val="tx1"/>
                          </a:solidFill>
                        </a:rPr>
                        <a:t>Automated Coding</a:t>
                      </a:r>
                    </a:p>
                  </a:txBody>
                  <a:tcPr anchor="ctr"/>
                </a:tc>
                <a:extLst>
                  <a:ext uri="{0D108BD9-81ED-4DB2-BD59-A6C34878D82A}">
                    <a16:rowId xmlns:a16="http://schemas.microsoft.com/office/drawing/2014/main" val="4204043358"/>
                  </a:ext>
                </a:extLst>
              </a:tr>
              <a:tr h="1971050">
                <a:tc>
                  <a:txBody>
                    <a:bodyPr/>
                    <a:lstStyle/>
                    <a:p>
                      <a:pPr algn="ctr"/>
                      <a:r>
                        <a:rPr lang="en-US" sz="2800">
                          <a:solidFill>
                            <a:schemeClr val="tx1"/>
                          </a:solidFill>
                        </a:rPr>
                        <a:t>Rules Based Coding Suggestions</a:t>
                      </a:r>
                      <a:endParaRPr lang="en-US" sz="2800" baseline="0">
                        <a:solidFill>
                          <a:schemeClr val="tx1"/>
                        </a:solidFill>
                      </a:endParaRPr>
                    </a:p>
                  </a:txBody>
                  <a:tcPr anchor="ctr">
                    <a:solidFill>
                      <a:srgbClr val="E7EFF7"/>
                    </a:solidFill>
                  </a:tcPr>
                </a:tc>
                <a:tc>
                  <a:txBody>
                    <a:bodyPr/>
                    <a:lstStyle/>
                    <a:p>
                      <a:pPr algn="ctr"/>
                      <a:r>
                        <a:rPr lang="en-US" sz="2800" dirty="0">
                          <a:solidFill>
                            <a:schemeClr val="tx1"/>
                          </a:solidFill>
                        </a:rPr>
                        <a:t>HIM Coding Efficiency</a:t>
                      </a:r>
                    </a:p>
                    <a:p>
                      <a:pPr algn="ctr"/>
                      <a:r>
                        <a:rPr lang="en-US" sz="2800" dirty="0">
                          <a:solidFill>
                            <a:schemeClr val="tx1"/>
                          </a:solidFill>
                        </a:rPr>
                        <a:t>HIM Coding Errors</a:t>
                      </a:r>
                    </a:p>
                  </a:txBody>
                  <a:tcPr anchor="ctr"/>
                </a:tc>
                <a:tc>
                  <a:txBody>
                    <a:bodyPr/>
                    <a:lstStyle/>
                    <a:p>
                      <a:pPr marL="0" indent="0" algn="ctr">
                        <a:buFont typeface="Arial" panose="020B0604020202020204" pitchFamily="34" charset="0"/>
                        <a:buNone/>
                      </a:pPr>
                      <a:r>
                        <a:rPr lang="en-US" sz="2800" dirty="0">
                          <a:solidFill>
                            <a:schemeClr val="tx1"/>
                          </a:solidFill>
                        </a:rPr>
                        <a:t>Automated Coding</a:t>
                      </a:r>
                    </a:p>
                  </a:txBody>
                  <a:tcPr anchor="ctr"/>
                </a:tc>
                <a:extLst>
                  <a:ext uri="{0D108BD9-81ED-4DB2-BD59-A6C34878D82A}">
                    <a16:rowId xmlns:a16="http://schemas.microsoft.com/office/drawing/2014/main" val="1383036940"/>
                  </a:ext>
                </a:extLst>
              </a:tr>
              <a:tr h="1352681">
                <a:tc>
                  <a:txBody>
                    <a:bodyPr/>
                    <a:lstStyle/>
                    <a:p>
                      <a:pPr algn="ctr"/>
                      <a:r>
                        <a:rPr lang="en-US" sz="2800" dirty="0">
                          <a:solidFill>
                            <a:schemeClr val="tx1"/>
                          </a:solidFill>
                        </a:rPr>
                        <a:t>Predict DRG</a:t>
                      </a:r>
                    </a:p>
                  </a:txBody>
                  <a:tcPr anchor="ctr"/>
                </a:tc>
                <a:tc>
                  <a:txBody>
                    <a:bodyPr/>
                    <a:lstStyle/>
                    <a:p>
                      <a:pPr algn="ctr"/>
                      <a:r>
                        <a:rPr lang="en-US" sz="2800" dirty="0">
                          <a:solidFill>
                            <a:schemeClr val="tx1"/>
                          </a:solidFill>
                        </a:rPr>
                        <a:t>Resources in</a:t>
                      </a:r>
                      <a:r>
                        <a:rPr lang="en-US" sz="2800" baseline="0" dirty="0">
                          <a:solidFill>
                            <a:schemeClr val="tx1"/>
                          </a:solidFill>
                        </a:rPr>
                        <a:t> Facilities</a:t>
                      </a:r>
                      <a:endParaRPr lang="en-US" sz="2800" dirty="0">
                        <a:solidFill>
                          <a:schemeClr val="tx1"/>
                        </a:solidFill>
                      </a:endParaRPr>
                    </a:p>
                    <a:p>
                      <a:pPr algn="ctr"/>
                      <a:r>
                        <a:rPr lang="en-US" sz="2800" dirty="0">
                          <a:solidFill>
                            <a:schemeClr val="tx1"/>
                          </a:solidFill>
                        </a:rPr>
                        <a:t>HIM Coding Errors</a:t>
                      </a:r>
                    </a:p>
                  </a:txBody>
                  <a:tcPr anchor="ctr"/>
                </a:tc>
                <a:tc>
                  <a:txBody>
                    <a:bodyPr/>
                    <a:lstStyle/>
                    <a:p>
                      <a:pPr marL="0" indent="0" algn="ctr">
                        <a:buFont typeface="Arial" panose="020B0604020202020204" pitchFamily="34" charset="0"/>
                        <a:buNone/>
                      </a:pPr>
                      <a:r>
                        <a:rPr lang="en-US" sz="2800" dirty="0">
                          <a:solidFill>
                            <a:schemeClr val="tx1"/>
                          </a:solidFill>
                        </a:rPr>
                        <a:t>Better Planning</a:t>
                      </a:r>
                      <a:r>
                        <a:rPr lang="en-US" sz="2800" baseline="0" dirty="0">
                          <a:solidFill>
                            <a:schemeClr val="tx1"/>
                          </a:solidFill>
                        </a:rPr>
                        <a:t> for Facilities</a:t>
                      </a:r>
                      <a:endParaRPr lang="en-US" sz="2800" dirty="0">
                        <a:solidFill>
                          <a:schemeClr val="tx1"/>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solidFill>
                          <a:schemeClr val="tx1"/>
                        </a:solidFill>
                      </a:endParaRPr>
                    </a:p>
                  </a:txBody>
                  <a:tcPr anchor="ctr"/>
                </a:tc>
                <a:extLst>
                  <a:ext uri="{0D108BD9-81ED-4DB2-BD59-A6C34878D82A}">
                    <a16:rowId xmlns:a16="http://schemas.microsoft.com/office/drawing/2014/main" val="3058993272"/>
                  </a:ext>
                </a:extLst>
              </a:tr>
            </a:tbl>
          </a:graphicData>
        </a:graphic>
      </p:graphicFrame>
      <p:sp>
        <p:nvSpPr>
          <p:cNvPr id="2" name="Arrow: Down 1"/>
          <p:cNvSpPr/>
          <p:nvPr/>
        </p:nvSpPr>
        <p:spPr>
          <a:xfrm>
            <a:off x="4477217" y="2497876"/>
            <a:ext cx="234174" cy="4237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p:cNvSpPr/>
          <p:nvPr/>
        </p:nvSpPr>
        <p:spPr>
          <a:xfrm rot="10800000">
            <a:off x="4125958" y="1900545"/>
            <a:ext cx="234174" cy="4237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p:cNvSpPr/>
          <p:nvPr/>
        </p:nvSpPr>
        <p:spPr>
          <a:xfrm>
            <a:off x="4460493" y="4330563"/>
            <a:ext cx="234174" cy="4237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p:cNvSpPr/>
          <p:nvPr/>
        </p:nvSpPr>
        <p:spPr>
          <a:xfrm>
            <a:off x="4460493" y="5960330"/>
            <a:ext cx="234174" cy="4237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p:cNvSpPr/>
          <p:nvPr/>
        </p:nvSpPr>
        <p:spPr>
          <a:xfrm rot="10800000">
            <a:off x="4161270" y="3730193"/>
            <a:ext cx="234174" cy="4237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p:cNvSpPr/>
          <p:nvPr/>
        </p:nvSpPr>
        <p:spPr>
          <a:xfrm rot="10800000">
            <a:off x="4161271" y="5405745"/>
            <a:ext cx="234174" cy="4237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330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5">
            <a:extLst>
              <a:ext uri="{FF2B5EF4-FFF2-40B4-BE49-F238E27FC236}">
                <a16:creationId xmlns:a16="http://schemas.microsoft.com/office/drawing/2014/main" id="{FA42AE43-949D-4EA1-998D-42F4F5C94239}"/>
              </a:ext>
            </a:extLst>
          </p:cNvPr>
          <p:cNvGraphicFramePr>
            <a:graphicFrameLocks noGrp="1"/>
          </p:cNvGraphicFramePr>
          <p:nvPr>
            <p:ph idx="1"/>
            <p:extLst>
              <p:ext uri="{D42A27DB-BD31-4B8C-83A1-F6EECF244321}">
                <p14:modId xmlns:p14="http://schemas.microsoft.com/office/powerpoint/2010/main" val="2613144622"/>
              </p:ext>
            </p:extLst>
          </p:nvPr>
        </p:nvGraphicFramePr>
        <p:xfrm>
          <a:off x="52698" y="1089952"/>
          <a:ext cx="6232184" cy="5623081"/>
        </p:xfrm>
        <a:graphic>
          <a:graphicData uri="http://schemas.openxmlformats.org/drawingml/2006/table">
            <a:tbl>
              <a:tblPr firstRow="1" bandRow="1">
                <a:tableStyleId>{5C22544A-7EE6-4342-B048-85BDC9FD1C3A}</a:tableStyleId>
              </a:tblPr>
              <a:tblGrid>
                <a:gridCol w="4629089">
                  <a:extLst>
                    <a:ext uri="{9D8B030D-6E8A-4147-A177-3AD203B41FA5}">
                      <a16:colId xmlns:a16="http://schemas.microsoft.com/office/drawing/2014/main" val="4076971548"/>
                    </a:ext>
                  </a:extLst>
                </a:gridCol>
                <a:gridCol w="1603095">
                  <a:extLst>
                    <a:ext uri="{9D8B030D-6E8A-4147-A177-3AD203B41FA5}">
                      <a16:colId xmlns:a16="http://schemas.microsoft.com/office/drawing/2014/main" val="3446297654"/>
                    </a:ext>
                  </a:extLst>
                </a:gridCol>
              </a:tblGrid>
              <a:tr h="681579">
                <a:tc>
                  <a:txBody>
                    <a:bodyPr/>
                    <a:lstStyle/>
                    <a:p>
                      <a:pPr algn="ctr"/>
                      <a:r>
                        <a:rPr lang="en-US" sz="2000" dirty="0"/>
                        <a:t>Diagnosis</a:t>
                      </a:r>
                      <a:r>
                        <a:rPr lang="en-US" sz="2000" baseline="0" dirty="0"/>
                        <a:t> Sequencing</a:t>
                      </a:r>
                      <a:endParaRPr lang="en-US" sz="2000" dirty="0"/>
                    </a:p>
                  </a:txBody>
                  <a:tcPr anchor="ctr"/>
                </a:tc>
                <a:tc>
                  <a:txBody>
                    <a:bodyPr/>
                    <a:lstStyle/>
                    <a:p>
                      <a:pPr algn="ctr"/>
                      <a:r>
                        <a:rPr lang="en-US" sz="2000" dirty="0"/>
                        <a:t>Confidence</a:t>
                      </a:r>
                    </a:p>
                  </a:txBody>
                  <a:tcPr anchor="ctr"/>
                </a:tc>
                <a:extLst>
                  <a:ext uri="{0D108BD9-81ED-4DB2-BD59-A6C34878D82A}">
                    <a16:rowId xmlns:a16="http://schemas.microsoft.com/office/drawing/2014/main" val="2521434805"/>
                  </a:ext>
                </a:extLst>
              </a:tr>
              <a:tr h="1647167">
                <a:tc>
                  <a:txBody>
                    <a:bodyPr/>
                    <a:lstStyle/>
                    <a:p>
                      <a:pPr algn="ctr"/>
                      <a:r>
                        <a:rPr lang="en-US" sz="2400" dirty="0">
                          <a:solidFill>
                            <a:schemeClr val="tx1"/>
                          </a:solidFill>
                        </a:rPr>
                        <a:t>V5481</a:t>
                      </a:r>
                      <a:r>
                        <a:rPr lang="en-US" sz="2400" baseline="0" dirty="0">
                          <a:solidFill>
                            <a:schemeClr val="tx1"/>
                          </a:solidFill>
                        </a:rPr>
                        <a:t>               V5789</a:t>
                      </a:r>
                      <a:endParaRPr lang="en-US" sz="2400" dirty="0">
                        <a:solidFill>
                          <a:schemeClr val="tx1"/>
                        </a:solidFill>
                      </a:endParaRPr>
                    </a:p>
                  </a:txBody>
                  <a:tcPr anchor="ctr"/>
                </a:tc>
                <a:tc>
                  <a:txBody>
                    <a:bodyPr/>
                    <a:lstStyle/>
                    <a:p>
                      <a:pPr marL="0" indent="0" algn="ctr">
                        <a:buFont typeface="Arial" panose="020B0604020202020204" pitchFamily="34" charset="0"/>
                        <a:buNone/>
                      </a:pPr>
                      <a:r>
                        <a:rPr lang="en-US" sz="2400" dirty="0">
                          <a:solidFill>
                            <a:schemeClr val="tx1"/>
                          </a:solidFill>
                        </a:rPr>
                        <a:t>89%</a:t>
                      </a:r>
                    </a:p>
                  </a:txBody>
                  <a:tcPr anchor="ctr"/>
                </a:tc>
                <a:extLst>
                  <a:ext uri="{0D108BD9-81ED-4DB2-BD59-A6C34878D82A}">
                    <a16:rowId xmlns:a16="http://schemas.microsoft.com/office/drawing/2014/main" val="4204043358"/>
                  </a:ext>
                </a:extLst>
              </a:tr>
              <a:tr h="1953618">
                <a:tc>
                  <a:txBody>
                    <a:bodyPr/>
                    <a:lstStyle/>
                    <a:p>
                      <a:pPr algn="l"/>
                      <a:r>
                        <a:rPr lang="en-US" sz="2400" dirty="0">
                          <a:solidFill>
                            <a:schemeClr val="tx1"/>
                          </a:solidFill>
                        </a:rPr>
                        <a:t>3963  </a:t>
                      </a:r>
                      <a:r>
                        <a:rPr lang="en-US" sz="2400" baseline="0" dirty="0">
                          <a:solidFill>
                            <a:schemeClr val="tx1"/>
                          </a:solidFill>
                        </a:rPr>
                        <a:t>       </a:t>
                      </a:r>
                      <a:r>
                        <a:rPr lang="en-US" sz="2400" dirty="0">
                          <a:solidFill>
                            <a:schemeClr val="tx1"/>
                          </a:solidFill>
                        </a:rPr>
                        <a:t>4241             4280</a:t>
                      </a:r>
                    </a:p>
                  </a:txBody>
                  <a:tcPr anchor="ctr"/>
                </a:tc>
                <a:tc>
                  <a:txBody>
                    <a:bodyPr/>
                    <a:lstStyle/>
                    <a:p>
                      <a:pPr marL="0" indent="0" algn="ctr">
                        <a:buFont typeface="Arial" panose="020B0604020202020204" pitchFamily="34" charset="0"/>
                        <a:buNone/>
                      </a:pPr>
                      <a:r>
                        <a:rPr lang="en-US" sz="2400" dirty="0">
                          <a:solidFill>
                            <a:schemeClr val="tx1"/>
                          </a:solidFill>
                        </a:rPr>
                        <a:t>90%</a:t>
                      </a:r>
                    </a:p>
                  </a:txBody>
                  <a:tcPr anchor="ctr"/>
                </a:tc>
                <a:extLst>
                  <a:ext uri="{0D108BD9-81ED-4DB2-BD59-A6C34878D82A}">
                    <a16:rowId xmlns:a16="http://schemas.microsoft.com/office/drawing/2014/main" val="1383036940"/>
                  </a:ext>
                </a:extLst>
              </a:tr>
              <a:tr h="1340717">
                <a:tc>
                  <a:txBody>
                    <a:bodyPr/>
                    <a:lstStyle/>
                    <a:p>
                      <a:pPr algn="l"/>
                      <a:r>
                        <a:rPr lang="en-US" sz="2400" dirty="0">
                          <a:solidFill>
                            <a:schemeClr val="tx1"/>
                          </a:solidFill>
                        </a:rPr>
                        <a:t>25060</a:t>
                      </a:r>
                      <a:r>
                        <a:rPr lang="en-US" sz="2400" baseline="0" dirty="0">
                          <a:solidFill>
                            <a:schemeClr val="tx1"/>
                          </a:solidFill>
                        </a:rPr>
                        <a:t>     </a:t>
                      </a:r>
                      <a:r>
                        <a:rPr lang="en-US" sz="2400" dirty="0">
                          <a:solidFill>
                            <a:schemeClr val="tx1"/>
                          </a:solidFill>
                        </a:rPr>
                        <a:t>2724</a:t>
                      </a:r>
                      <a:r>
                        <a:rPr lang="en-US" sz="2400" baseline="0" dirty="0">
                          <a:solidFill>
                            <a:schemeClr val="tx1"/>
                          </a:solidFill>
                        </a:rPr>
                        <a:t>     4111</a:t>
                      </a:r>
                      <a:r>
                        <a:rPr lang="en-US" sz="2400" dirty="0">
                          <a:solidFill>
                            <a:schemeClr val="tx1"/>
                          </a:solidFill>
                        </a:rPr>
                        <a:t>       41401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dirty="0">
                          <a:solidFill>
                            <a:schemeClr val="tx1"/>
                          </a:solidFill>
                        </a:rPr>
                        <a:t>89%</a:t>
                      </a:r>
                    </a:p>
                  </a:txBody>
                  <a:tcPr anchor="ctr"/>
                </a:tc>
                <a:extLst>
                  <a:ext uri="{0D108BD9-81ED-4DB2-BD59-A6C34878D82A}">
                    <a16:rowId xmlns:a16="http://schemas.microsoft.com/office/drawing/2014/main" val="3058993272"/>
                  </a:ext>
                </a:extLst>
              </a:tr>
            </a:tbl>
          </a:graphicData>
        </a:graphic>
      </p:graphicFrame>
      <p:sp>
        <p:nvSpPr>
          <p:cNvPr id="5" name="Title 1"/>
          <p:cNvSpPr>
            <a:spLocks noGrp="1"/>
          </p:cNvSpPr>
          <p:nvPr>
            <p:ph type="title"/>
          </p:nvPr>
        </p:nvSpPr>
        <p:spPr>
          <a:xfrm>
            <a:off x="414338" y="1"/>
            <a:ext cx="10515600" cy="860612"/>
          </a:xfrm>
        </p:spPr>
        <p:txBody>
          <a:bodyPr/>
          <a:lstStyle/>
          <a:p>
            <a:r>
              <a:rPr lang="en-US" b="1" dirty="0">
                <a:solidFill>
                  <a:schemeClr val="accent1"/>
                </a:solidFill>
              </a:rPr>
              <a:t>Diagnosis / Procedures Sequencing: Results</a:t>
            </a:r>
          </a:p>
        </p:txBody>
      </p:sp>
      <p:sp>
        <p:nvSpPr>
          <p:cNvPr id="3" name="Arrow: Right 2"/>
          <p:cNvSpPr/>
          <p:nvPr/>
        </p:nvSpPr>
        <p:spPr>
          <a:xfrm>
            <a:off x="2443106" y="4274630"/>
            <a:ext cx="649996" cy="291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p:cNvSpPr/>
          <p:nvPr/>
        </p:nvSpPr>
        <p:spPr>
          <a:xfrm>
            <a:off x="2007218" y="2448114"/>
            <a:ext cx="807094" cy="3122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lus Sign 13"/>
          <p:cNvSpPr/>
          <p:nvPr/>
        </p:nvSpPr>
        <p:spPr>
          <a:xfrm>
            <a:off x="1015744" y="5888978"/>
            <a:ext cx="354404" cy="28064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lus Sign 14"/>
          <p:cNvSpPr/>
          <p:nvPr/>
        </p:nvSpPr>
        <p:spPr>
          <a:xfrm>
            <a:off x="2111004" y="5896417"/>
            <a:ext cx="354404" cy="28064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p:cNvSpPr/>
          <p:nvPr/>
        </p:nvSpPr>
        <p:spPr>
          <a:xfrm>
            <a:off x="3228089" y="5896417"/>
            <a:ext cx="408548" cy="295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ontent Placeholder 5"/>
          <p:cNvGraphicFramePr>
            <a:graphicFrameLocks/>
          </p:cNvGraphicFramePr>
          <p:nvPr>
            <p:extLst>
              <p:ext uri="{D42A27DB-BD31-4B8C-83A1-F6EECF244321}">
                <p14:modId xmlns:p14="http://schemas.microsoft.com/office/powerpoint/2010/main" val="1751067467"/>
              </p:ext>
            </p:extLst>
          </p:nvPr>
        </p:nvGraphicFramePr>
        <p:xfrm>
          <a:off x="6452845" y="1075082"/>
          <a:ext cx="5683399" cy="5704857"/>
        </p:xfrm>
        <a:graphic>
          <a:graphicData uri="http://schemas.openxmlformats.org/drawingml/2006/table">
            <a:tbl>
              <a:tblPr firstRow="1" bandRow="1">
                <a:tableStyleId>{5C22544A-7EE6-4342-B048-85BDC9FD1C3A}</a:tableStyleId>
              </a:tblPr>
              <a:tblGrid>
                <a:gridCol w="3876434">
                  <a:extLst>
                    <a:ext uri="{9D8B030D-6E8A-4147-A177-3AD203B41FA5}">
                      <a16:colId xmlns:a16="http://schemas.microsoft.com/office/drawing/2014/main" val="4076971548"/>
                    </a:ext>
                  </a:extLst>
                </a:gridCol>
                <a:gridCol w="1806965">
                  <a:extLst>
                    <a:ext uri="{9D8B030D-6E8A-4147-A177-3AD203B41FA5}">
                      <a16:colId xmlns:a16="http://schemas.microsoft.com/office/drawing/2014/main" val="3446297654"/>
                    </a:ext>
                  </a:extLst>
                </a:gridCol>
              </a:tblGrid>
              <a:tr h="691491">
                <a:tc>
                  <a:txBody>
                    <a:bodyPr/>
                    <a:lstStyle/>
                    <a:p>
                      <a:pPr algn="ctr"/>
                      <a:r>
                        <a:rPr lang="en-US" sz="2000" baseline="0" dirty="0"/>
                        <a:t>Procedure Sequencing</a:t>
                      </a:r>
                      <a:endParaRPr lang="en-US" sz="2000" dirty="0"/>
                    </a:p>
                  </a:txBody>
                  <a:tcPr anchor="ctr"/>
                </a:tc>
                <a:tc>
                  <a:txBody>
                    <a:bodyPr/>
                    <a:lstStyle/>
                    <a:p>
                      <a:pPr algn="ctr"/>
                      <a:r>
                        <a:rPr lang="en-US" sz="2000" dirty="0"/>
                        <a:t>Confidence</a:t>
                      </a:r>
                    </a:p>
                  </a:txBody>
                  <a:tcPr anchor="ctr"/>
                </a:tc>
                <a:extLst>
                  <a:ext uri="{0D108BD9-81ED-4DB2-BD59-A6C34878D82A}">
                    <a16:rowId xmlns:a16="http://schemas.microsoft.com/office/drawing/2014/main" val="2521434805"/>
                  </a:ext>
                </a:extLst>
              </a:tr>
              <a:tr h="1671122">
                <a:tc>
                  <a:txBody>
                    <a:bodyPr/>
                    <a:lstStyle/>
                    <a:p>
                      <a:pPr algn="ctr"/>
                      <a:r>
                        <a:rPr lang="en-US" sz="2400" dirty="0">
                          <a:solidFill>
                            <a:schemeClr val="tx1"/>
                          </a:solidFill>
                        </a:rPr>
                        <a:t>7220</a:t>
                      </a:r>
                      <a:r>
                        <a:rPr lang="en-US" sz="2400" baseline="0" dirty="0">
                          <a:solidFill>
                            <a:schemeClr val="tx1"/>
                          </a:solidFill>
                        </a:rPr>
                        <a:t>               8102</a:t>
                      </a:r>
                      <a:endParaRPr lang="en-US" sz="2400" dirty="0">
                        <a:solidFill>
                          <a:schemeClr val="tx1"/>
                        </a:solidFill>
                      </a:endParaRPr>
                    </a:p>
                  </a:txBody>
                  <a:tcPr anchor="ctr"/>
                </a:tc>
                <a:tc>
                  <a:txBody>
                    <a:bodyPr/>
                    <a:lstStyle/>
                    <a:p>
                      <a:pPr marL="0" indent="0" algn="ctr">
                        <a:buFont typeface="Arial" panose="020B0604020202020204" pitchFamily="34" charset="0"/>
                        <a:buNone/>
                      </a:pPr>
                      <a:r>
                        <a:rPr lang="en-US" sz="2400" dirty="0">
                          <a:solidFill>
                            <a:schemeClr val="tx1"/>
                          </a:solidFill>
                        </a:rPr>
                        <a:t>92%</a:t>
                      </a:r>
                    </a:p>
                  </a:txBody>
                  <a:tcPr anchor="ctr"/>
                </a:tc>
                <a:extLst>
                  <a:ext uri="{0D108BD9-81ED-4DB2-BD59-A6C34878D82A}">
                    <a16:rowId xmlns:a16="http://schemas.microsoft.com/office/drawing/2014/main" val="4204043358"/>
                  </a:ext>
                </a:extLst>
              </a:tr>
              <a:tr h="1982029">
                <a:tc>
                  <a:txBody>
                    <a:bodyPr/>
                    <a:lstStyle/>
                    <a:p>
                      <a:pPr algn="l"/>
                      <a:r>
                        <a:rPr lang="en-US" sz="2400" dirty="0">
                          <a:solidFill>
                            <a:schemeClr val="tx1"/>
                          </a:solidFill>
                        </a:rPr>
                        <a:t>41401  </a:t>
                      </a:r>
                      <a:r>
                        <a:rPr lang="en-US" sz="2400" baseline="0" dirty="0">
                          <a:solidFill>
                            <a:schemeClr val="tx1"/>
                          </a:solidFill>
                        </a:rPr>
                        <a:t>    </a:t>
                      </a:r>
                      <a:r>
                        <a:rPr lang="en-US" sz="2400" dirty="0">
                          <a:solidFill>
                            <a:schemeClr val="tx1"/>
                          </a:solidFill>
                        </a:rPr>
                        <a:t>41402            66</a:t>
                      </a:r>
                    </a:p>
                  </a:txBody>
                  <a:tcPr anchor="ctr"/>
                </a:tc>
                <a:tc>
                  <a:txBody>
                    <a:bodyPr/>
                    <a:lstStyle/>
                    <a:p>
                      <a:pPr marL="0" indent="0" algn="ctr">
                        <a:buFont typeface="Arial" panose="020B0604020202020204" pitchFamily="34" charset="0"/>
                        <a:buNone/>
                      </a:pPr>
                      <a:r>
                        <a:rPr lang="en-US" sz="2400" dirty="0">
                          <a:solidFill>
                            <a:schemeClr val="tx1"/>
                          </a:solidFill>
                        </a:rPr>
                        <a:t>94%</a:t>
                      </a:r>
                    </a:p>
                  </a:txBody>
                  <a:tcPr anchor="ctr"/>
                </a:tc>
                <a:extLst>
                  <a:ext uri="{0D108BD9-81ED-4DB2-BD59-A6C34878D82A}">
                    <a16:rowId xmlns:a16="http://schemas.microsoft.com/office/drawing/2014/main" val="1383036940"/>
                  </a:ext>
                </a:extLst>
              </a:tr>
              <a:tr h="1360215">
                <a:tc>
                  <a:txBody>
                    <a:bodyPr/>
                    <a:lstStyle/>
                    <a:p>
                      <a:pPr algn="l"/>
                      <a:r>
                        <a:rPr lang="en-US" sz="2400" dirty="0">
                          <a:solidFill>
                            <a:schemeClr val="tx1"/>
                          </a:solidFill>
                        </a:rPr>
                        <a:t>  2720</a:t>
                      </a:r>
                      <a:r>
                        <a:rPr lang="en-US" sz="2400" baseline="0" dirty="0">
                          <a:solidFill>
                            <a:schemeClr val="tx1"/>
                          </a:solidFill>
                        </a:rPr>
                        <a:t>        4139            66 </a:t>
                      </a:r>
                      <a:endParaRPr lang="en-US" sz="2400"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dirty="0">
                          <a:solidFill>
                            <a:schemeClr val="tx1"/>
                          </a:solidFill>
                        </a:rPr>
                        <a:t>90%</a:t>
                      </a:r>
                    </a:p>
                  </a:txBody>
                  <a:tcPr anchor="ctr"/>
                </a:tc>
                <a:extLst>
                  <a:ext uri="{0D108BD9-81ED-4DB2-BD59-A6C34878D82A}">
                    <a16:rowId xmlns:a16="http://schemas.microsoft.com/office/drawing/2014/main" val="3058993272"/>
                  </a:ext>
                </a:extLst>
              </a:tr>
            </a:tbl>
          </a:graphicData>
        </a:graphic>
      </p:graphicFrame>
      <p:sp>
        <p:nvSpPr>
          <p:cNvPr id="18" name="Arrow: Right 17"/>
          <p:cNvSpPr/>
          <p:nvPr/>
        </p:nvSpPr>
        <p:spPr>
          <a:xfrm>
            <a:off x="8055883" y="2448114"/>
            <a:ext cx="664859" cy="3122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lus Sign 19"/>
          <p:cNvSpPr/>
          <p:nvPr/>
        </p:nvSpPr>
        <p:spPr>
          <a:xfrm>
            <a:off x="7503592" y="5968889"/>
            <a:ext cx="387857" cy="28622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p:cNvSpPr/>
          <p:nvPr/>
        </p:nvSpPr>
        <p:spPr>
          <a:xfrm>
            <a:off x="8919018" y="4296001"/>
            <a:ext cx="649996" cy="291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p:cNvSpPr/>
          <p:nvPr/>
        </p:nvSpPr>
        <p:spPr>
          <a:xfrm>
            <a:off x="8947244" y="5985620"/>
            <a:ext cx="649996" cy="291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lus Sign 24"/>
          <p:cNvSpPr/>
          <p:nvPr/>
        </p:nvSpPr>
        <p:spPr>
          <a:xfrm>
            <a:off x="1037816" y="4261435"/>
            <a:ext cx="354404" cy="28064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lus Sign 25"/>
          <p:cNvSpPr/>
          <p:nvPr/>
        </p:nvSpPr>
        <p:spPr>
          <a:xfrm>
            <a:off x="7441474" y="4301572"/>
            <a:ext cx="387857" cy="28622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9873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rPr>
              <a:t>Predict DRG: Hierarchical DRG Grouping</a:t>
            </a:r>
            <a:endParaRPr lang="en-US" dirty="0">
              <a:solidFill>
                <a:schemeClr val="accent1"/>
              </a:solidFill>
            </a:endParaRPr>
          </a:p>
        </p:txBody>
      </p:sp>
      <p:sp>
        <p:nvSpPr>
          <p:cNvPr id="4" name="TextBox 3"/>
          <p:cNvSpPr txBox="1"/>
          <p:nvPr/>
        </p:nvSpPr>
        <p:spPr>
          <a:xfrm>
            <a:off x="8050607" y="4587077"/>
            <a:ext cx="1597246" cy="400110"/>
          </a:xfrm>
          <a:prstGeom prst="rect">
            <a:avLst/>
          </a:prstGeom>
          <a:noFill/>
        </p:spPr>
        <p:txBody>
          <a:bodyPr wrap="square" rtlCol="0">
            <a:spAutoFit/>
          </a:bodyPr>
          <a:lstStyle/>
          <a:p>
            <a:pPr algn="ctr"/>
            <a:r>
              <a:rPr lang="en-US" sz="2000">
                <a:solidFill>
                  <a:schemeClr val="accent1"/>
                </a:solidFill>
              </a:rPr>
              <a:t>. . . . . . . . . . </a:t>
            </a:r>
          </a:p>
        </p:txBody>
      </p:sp>
      <p:cxnSp>
        <p:nvCxnSpPr>
          <p:cNvPr id="5" name="Straight Arrow Connector 4"/>
          <p:cNvCxnSpPr/>
          <p:nvPr/>
        </p:nvCxnSpPr>
        <p:spPr>
          <a:xfrm flipH="1">
            <a:off x="1948101" y="3329170"/>
            <a:ext cx="3624859" cy="1311115"/>
          </a:xfrm>
          <a:prstGeom prst="straightConnector1">
            <a:avLst/>
          </a:prstGeom>
          <a:ln w="57150" cmpd="sng">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4265203" y="3329170"/>
            <a:ext cx="1307757" cy="1286092"/>
          </a:xfrm>
          <a:prstGeom prst="straightConnector1">
            <a:avLst/>
          </a:prstGeom>
          <a:ln w="57150" cmpd="sng">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572960" y="3329170"/>
            <a:ext cx="1174186" cy="1286092"/>
          </a:xfrm>
          <a:prstGeom prst="straightConnector1">
            <a:avLst/>
          </a:prstGeom>
          <a:ln w="57150" cmpd="sng">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572960" y="3329170"/>
            <a:ext cx="5130366" cy="1286092"/>
          </a:xfrm>
          <a:prstGeom prst="straightConnector1">
            <a:avLst/>
          </a:prstGeom>
          <a:ln w="57150" cmpd="sng">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572960" y="1973120"/>
            <a:ext cx="0" cy="74931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p:cNvSpPr/>
          <p:nvPr/>
        </p:nvSpPr>
        <p:spPr>
          <a:xfrm>
            <a:off x="9003773" y="2477837"/>
            <a:ext cx="1369224" cy="832540"/>
          </a:xfrm>
          <a:prstGeom prst="round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Machine Learning Model</a:t>
            </a:r>
          </a:p>
        </p:txBody>
      </p:sp>
      <p:sp>
        <p:nvSpPr>
          <p:cNvPr id="11" name="Arrow: Right 10"/>
          <p:cNvSpPr/>
          <p:nvPr/>
        </p:nvSpPr>
        <p:spPr>
          <a:xfrm>
            <a:off x="8395851" y="2758600"/>
            <a:ext cx="487349" cy="307857"/>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accent1"/>
              </a:solidFill>
            </a:endParaRPr>
          </a:p>
        </p:txBody>
      </p:sp>
      <p:sp>
        <p:nvSpPr>
          <p:cNvPr id="12" name="TextBox 11"/>
          <p:cNvSpPr txBox="1"/>
          <p:nvPr/>
        </p:nvSpPr>
        <p:spPr>
          <a:xfrm>
            <a:off x="7062705" y="2743251"/>
            <a:ext cx="1737048" cy="338554"/>
          </a:xfrm>
          <a:prstGeom prst="rect">
            <a:avLst/>
          </a:prstGeom>
          <a:noFill/>
        </p:spPr>
        <p:txBody>
          <a:bodyPr wrap="square" rtlCol="0">
            <a:spAutoFit/>
          </a:bodyPr>
          <a:lstStyle/>
          <a:p>
            <a:pPr algn="ctr"/>
            <a:r>
              <a:rPr lang="en-US" sz="1600" dirty="0">
                <a:solidFill>
                  <a:schemeClr val="accent1"/>
                </a:solidFill>
              </a:rPr>
              <a:t>Inputs</a:t>
            </a:r>
          </a:p>
        </p:txBody>
      </p:sp>
      <p:sp>
        <p:nvSpPr>
          <p:cNvPr id="13" name="TextBox 12"/>
          <p:cNvSpPr txBox="1"/>
          <p:nvPr/>
        </p:nvSpPr>
        <p:spPr>
          <a:xfrm>
            <a:off x="10910003" y="2620140"/>
            <a:ext cx="1281997" cy="584775"/>
          </a:xfrm>
          <a:prstGeom prst="rect">
            <a:avLst/>
          </a:prstGeom>
          <a:noFill/>
        </p:spPr>
        <p:txBody>
          <a:bodyPr wrap="square" rtlCol="0">
            <a:spAutoFit/>
          </a:bodyPr>
          <a:lstStyle/>
          <a:p>
            <a:pPr algn="ctr"/>
            <a:r>
              <a:rPr lang="en-US" sz="1600" dirty="0">
                <a:solidFill>
                  <a:schemeClr val="accent1"/>
                </a:solidFill>
              </a:rPr>
              <a:t>Predicted MDC </a:t>
            </a:r>
          </a:p>
        </p:txBody>
      </p:sp>
      <p:sp>
        <p:nvSpPr>
          <p:cNvPr id="14" name="Rectangle: Rounded Corners 13"/>
          <p:cNvSpPr/>
          <p:nvPr/>
        </p:nvSpPr>
        <p:spPr>
          <a:xfrm>
            <a:off x="1338388" y="5756906"/>
            <a:ext cx="1084273" cy="832540"/>
          </a:xfrm>
          <a:prstGeom prst="round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Machine Learning Model</a:t>
            </a:r>
          </a:p>
        </p:txBody>
      </p:sp>
      <p:sp>
        <p:nvSpPr>
          <p:cNvPr id="15" name="TextBox 14"/>
          <p:cNvSpPr txBox="1"/>
          <p:nvPr/>
        </p:nvSpPr>
        <p:spPr>
          <a:xfrm>
            <a:off x="183019" y="5920578"/>
            <a:ext cx="965144" cy="461665"/>
          </a:xfrm>
          <a:prstGeom prst="rect">
            <a:avLst/>
          </a:prstGeom>
          <a:noFill/>
        </p:spPr>
        <p:txBody>
          <a:bodyPr wrap="square" rtlCol="0">
            <a:spAutoFit/>
          </a:bodyPr>
          <a:lstStyle/>
          <a:p>
            <a:pPr algn="ctr"/>
            <a:r>
              <a:rPr lang="en-US" sz="1200" dirty="0">
                <a:solidFill>
                  <a:schemeClr val="accent1"/>
                </a:solidFill>
              </a:rPr>
              <a:t>Inputs for MDC 1</a:t>
            </a:r>
          </a:p>
        </p:txBody>
      </p:sp>
      <p:sp>
        <p:nvSpPr>
          <p:cNvPr id="16" name="TextBox 15"/>
          <p:cNvSpPr txBox="1"/>
          <p:nvPr/>
        </p:nvSpPr>
        <p:spPr>
          <a:xfrm>
            <a:off x="2602947" y="5775975"/>
            <a:ext cx="1077519" cy="646331"/>
          </a:xfrm>
          <a:prstGeom prst="rect">
            <a:avLst/>
          </a:prstGeom>
          <a:noFill/>
        </p:spPr>
        <p:txBody>
          <a:bodyPr wrap="square" rtlCol="0">
            <a:spAutoFit/>
          </a:bodyPr>
          <a:lstStyle/>
          <a:p>
            <a:pPr algn="ctr"/>
            <a:r>
              <a:rPr lang="en-US" sz="1200" dirty="0">
                <a:solidFill>
                  <a:schemeClr val="accent1"/>
                </a:solidFill>
              </a:rPr>
              <a:t>Predicted DRG for MDC 1 </a:t>
            </a:r>
          </a:p>
        </p:txBody>
      </p:sp>
      <p:sp>
        <p:nvSpPr>
          <p:cNvPr id="17" name="Rectangle: Rounded Corners 16"/>
          <p:cNvSpPr/>
          <p:nvPr/>
        </p:nvSpPr>
        <p:spPr>
          <a:xfrm>
            <a:off x="6122503" y="5860861"/>
            <a:ext cx="1084273" cy="832540"/>
          </a:xfrm>
          <a:prstGeom prst="round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Machine Learning Model</a:t>
            </a:r>
          </a:p>
        </p:txBody>
      </p:sp>
      <p:sp>
        <p:nvSpPr>
          <p:cNvPr id="18" name="Arrow: Right 17"/>
          <p:cNvSpPr/>
          <p:nvPr/>
        </p:nvSpPr>
        <p:spPr>
          <a:xfrm>
            <a:off x="5838792" y="6151411"/>
            <a:ext cx="242623" cy="155118"/>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accent1"/>
              </a:solidFill>
            </a:endParaRPr>
          </a:p>
        </p:txBody>
      </p:sp>
      <p:sp>
        <p:nvSpPr>
          <p:cNvPr id="19" name="TextBox 18"/>
          <p:cNvSpPr txBox="1"/>
          <p:nvPr/>
        </p:nvSpPr>
        <p:spPr>
          <a:xfrm>
            <a:off x="7373320" y="5877636"/>
            <a:ext cx="995794" cy="646331"/>
          </a:xfrm>
          <a:prstGeom prst="rect">
            <a:avLst/>
          </a:prstGeom>
          <a:noFill/>
        </p:spPr>
        <p:txBody>
          <a:bodyPr wrap="square" rtlCol="0">
            <a:spAutoFit/>
          </a:bodyPr>
          <a:lstStyle/>
          <a:p>
            <a:pPr algn="ctr"/>
            <a:r>
              <a:rPr lang="en-US" sz="1200">
                <a:solidFill>
                  <a:schemeClr val="accent1"/>
                </a:solidFill>
              </a:rPr>
              <a:t>Predicted DRG for MDC 3</a:t>
            </a:r>
          </a:p>
        </p:txBody>
      </p:sp>
      <p:sp>
        <p:nvSpPr>
          <p:cNvPr id="20" name="TextBox 19"/>
          <p:cNvSpPr txBox="1"/>
          <p:nvPr/>
        </p:nvSpPr>
        <p:spPr>
          <a:xfrm>
            <a:off x="4939038" y="5949758"/>
            <a:ext cx="1030218" cy="492443"/>
          </a:xfrm>
          <a:prstGeom prst="rect">
            <a:avLst/>
          </a:prstGeom>
          <a:noFill/>
        </p:spPr>
        <p:txBody>
          <a:bodyPr wrap="square" rtlCol="0">
            <a:spAutoFit/>
          </a:bodyPr>
          <a:lstStyle/>
          <a:p>
            <a:pPr algn="ctr"/>
            <a:r>
              <a:rPr lang="en-US" sz="1200" dirty="0">
                <a:solidFill>
                  <a:schemeClr val="accent1"/>
                </a:solidFill>
              </a:rPr>
              <a:t>Inputs for MDC </a:t>
            </a:r>
            <a:r>
              <a:rPr lang="en-US" sz="1400" dirty="0">
                <a:solidFill>
                  <a:schemeClr val="accent1"/>
                </a:solidFill>
              </a:rPr>
              <a:t>3</a:t>
            </a:r>
          </a:p>
        </p:txBody>
      </p:sp>
      <p:sp>
        <p:nvSpPr>
          <p:cNvPr id="21" name="Rectangle: Rounded Corners 20"/>
          <p:cNvSpPr/>
          <p:nvPr/>
        </p:nvSpPr>
        <p:spPr>
          <a:xfrm>
            <a:off x="9881661" y="5711980"/>
            <a:ext cx="1095968" cy="832540"/>
          </a:xfrm>
          <a:prstGeom prst="roundRect">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Machine Learning Model</a:t>
            </a:r>
          </a:p>
        </p:txBody>
      </p:sp>
      <p:sp>
        <p:nvSpPr>
          <p:cNvPr id="22" name="TextBox 21"/>
          <p:cNvSpPr txBox="1"/>
          <p:nvPr/>
        </p:nvSpPr>
        <p:spPr>
          <a:xfrm>
            <a:off x="11169330" y="5846243"/>
            <a:ext cx="996544" cy="646331"/>
          </a:xfrm>
          <a:prstGeom prst="rect">
            <a:avLst/>
          </a:prstGeom>
          <a:noFill/>
        </p:spPr>
        <p:txBody>
          <a:bodyPr wrap="square" rtlCol="0">
            <a:spAutoFit/>
          </a:bodyPr>
          <a:lstStyle/>
          <a:p>
            <a:pPr algn="ctr"/>
            <a:r>
              <a:rPr lang="en-US" sz="1200">
                <a:solidFill>
                  <a:schemeClr val="accent1"/>
                </a:solidFill>
              </a:rPr>
              <a:t>Predicted DRG for MDC 25</a:t>
            </a:r>
          </a:p>
        </p:txBody>
      </p:sp>
      <p:sp>
        <p:nvSpPr>
          <p:cNvPr id="23" name="TextBox 22"/>
          <p:cNvSpPr txBox="1"/>
          <p:nvPr/>
        </p:nvSpPr>
        <p:spPr>
          <a:xfrm>
            <a:off x="8629708" y="5920578"/>
            <a:ext cx="1060741" cy="461665"/>
          </a:xfrm>
          <a:prstGeom prst="rect">
            <a:avLst/>
          </a:prstGeom>
          <a:noFill/>
        </p:spPr>
        <p:txBody>
          <a:bodyPr wrap="square" rtlCol="0">
            <a:spAutoFit/>
          </a:bodyPr>
          <a:lstStyle/>
          <a:p>
            <a:pPr algn="ctr"/>
            <a:r>
              <a:rPr lang="en-US" sz="1200" dirty="0">
                <a:solidFill>
                  <a:schemeClr val="accent1"/>
                </a:solidFill>
              </a:rPr>
              <a:t>Inputs for MDC 25</a:t>
            </a:r>
          </a:p>
        </p:txBody>
      </p:sp>
      <p:sp>
        <p:nvSpPr>
          <p:cNvPr id="24" name="Arrow: Right 23"/>
          <p:cNvSpPr/>
          <p:nvPr/>
        </p:nvSpPr>
        <p:spPr>
          <a:xfrm>
            <a:off x="1065740" y="6095617"/>
            <a:ext cx="242623" cy="155118"/>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accent1"/>
              </a:solidFill>
            </a:endParaRPr>
          </a:p>
        </p:txBody>
      </p:sp>
      <p:sp>
        <p:nvSpPr>
          <p:cNvPr id="25" name="Arrow: Right 24"/>
          <p:cNvSpPr/>
          <p:nvPr/>
        </p:nvSpPr>
        <p:spPr>
          <a:xfrm>
            <a:off x="9612259" y="6097590"/>
            <a:ext cx="242623" cy="155118"/>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accent1"/>
              </a:solidFill>
            </a:endParaRPr>
          </a:p>
        </p:txBody>
      </p:sp>
      <p:sp>
        <p:nvSpPr>
          <p:cNvPr id="26" name="Arrow: Right 25"/>
          <p:cNvSpPr/>
          <p:nvPr/>
        </p:nvSpPr>
        <p:spPr>
          <a:xfrm>
            <a:off x="11039853" y="6050691"/>
            <a:ext cx="242623" cy="155118"/>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accent1"/>
              </a:solidFill>
            </a:endParaRPr>
          </a:p>
        </p:txBody>
      </p:sp>
      <p:sp>
        <p:nvSpPr>
          <p:cNvPr id="27" name="Arrow: Right 26"/>
          <p:cNvSpPr/>
          <p:nvPr/>
        </p:nvSpPr>
        <p:spPr>
          <a:xfrm>
            <a:off x="7243770" y="6169409"/>
            <a:ext cx="242623" cy="155118"/>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accent1"/>
              </a:solidFill>
            </a:endParaRPr>
          </a:p>
        </p:txBody>
      </p:sp>
      <p:sp>
        <p:nvSpPr>
          <p:cNvPr id="28" name="Arrow: Right 27"/>
          <p:cNvSpPr/>
          <p:nvPr/>
        </p:nvSpPr>
        <p:spPr>
          <a:xfrm>
            <a:off x="2484806" y="6107101"/>
            <a:ext cx="242623" cy="155118"/>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accent1"/>
              </a:solidFill>
            </a:endParaRPr>
          </a:p>
        </p:txBody>
      </p:sp>
      <p:sp>
        <p:nvSpPr>
          <p:cNvPr id="29" name="Rectangle: Rounded Corners 28"/>
          <p:cNvSpPr/>
          <p:nvPr/>
        </p:nvSpPr>
        <p:spPr>
          <a:xfrm>
            <a:off x="4547771" y="1375794"/>
            <a:ext cx="2062754" cy="59732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DRG Grouper</a:t>
            </a:r>
          </a:p>
        </p:txBody>
      </p:sp>
      <p:sp>
        <p:nvSpPr>
          <p:cNvPr id="30" name="Rectangle: Rounded Corners 29"/>
          <p:cNvSpPr/>
          <p:nvPr/>
        </p:nvSpPr>
        <p:spPr>
          <a:xfrm>
            <a:off x="4601885" y="2722439"/>
            <a:ext cx="2062754" cy="59732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MDC Assignment</a:t>
            </a:r>
          </a:p>
          <a:p>
            <a:pPr algn="ctr"/>
            <a:r>
              <a:rPr lang="en-US" sz="1600"/>
              <a:t>(1 to 25)</a:t>
            </a:r>
          </a:p>
        </p:txBody>
      </p:sp>
      <p:sp>
        <p:nvSpPr>
          <p:cNvPr id="31" name="Rectangle: Rounded Corners 30"/>
          <p:cNvSpPr/>
          <p:nvPr/>
        </p:nvSpPr>
        <p:spPr>
          <a:xfrm>
            <a:off x="1135285" y="4663888"/>
            <a:ext cx="1537208" cy="59732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MDC 1</a:t>
            </a:r>
          </a:p>
        </p:txBody>
      </p:sp>
      <p:sp>
        <p:nvSpPr>
          <p:cNvPr id="32" name="Rectangle: Rounded Corners 31"/>
          <p:cNvSpPr/>
          <p:nvPr/>
        </p:nvSpPr>
        <p:spPr>
          <a:xfrm>
            <a:off x="3373107" y="4641268"/>
            <a:ext cx="1537208" cy="59732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MDC 2</a:t>
            </a:r>
          </a:p>
        </p:txBody>
      </p:sp>
      <p:sp>
        <p:nvSpPr>
          <p:cNvPr id="33" name="Rectangle: Rounded Corners 32"/>
          <p:cNvSpPr/>
          <p:nvPr/>
        </p:nvSpPr>
        <p:spPr>
          <a:xfrm>
            <a:off x="10191613" y="4652848"/>
            <a:ext cx="1537208" cy="59732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MDC 25</a:t>
            </a:r>
          </a:p>
        </p:txBody>
      </p:sp>
      <p:sp>
        <p:nvSpPr>
          <p:cNvPr id="34" name="Rectangle: Rounded Corners 33"/>
          <p:cNvSpPr/>
          <p:nvPr/>
        </p:nvSpPr>
        <p:spPr>
          <a:xfrm>
            <a:off x="5969639" y="4618263"/>
            <a:ext cx="1537208" cy="59732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MDC 3</a:t>
            </a:r>
          </a:p>
        </p:txBody>
      </p:sp>
      <p:sp>
        <p:nvSpPr>
          <p:cNvPr id="35" name="Arrow: Right 34"/>
          <p:cNvSpPr/>
          <p:nvPr/>
        </p:nvSpPr>
        <p:spPr>
          <a:xfrm>
            <a:off x="10516348" y="2803316"/>
            <a:ext cx="487349" cy="307857"/>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210040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rPr>
              <a:t>Predict DRG: Results</a:t>
            </a:r>
            <a:endParaRPr lang="en-US" dirty="0">
              <a:solidFill>
                <a:schemeClr val="accent1"/>
              </a:solidFill>
            </a:endParaRPr>
          </a:p>
        </p:txBody>
      </p:sp>
      <p:pic>
        <p:nvPicPr>
          <p:cNvPr id="6" name="Picture 5"/>
          <p:cNvPicPr>
            <a:picLocks noChangeAspect="1"/>
          </p:cNvPicPr>
          <p:nvPr/>
        </p:nvPicPr>
        <p:blipFill>
          <a:blip r:embed="rId3"/>
          <a:stretch>
            <a:fillRect/>
          </a:stretch>
        </p:blipFill>
        <p:spPr>
          <a:xfrm>
            <a:off x="452880" y="1460783"/>
            <a:ext cx="4311674" cy="2371388"/>
          </a:xfrm>
          <a:prstGeom prst="rect">
            <a:avLst/>
          </a:prstGeom>
        </p:spPr>
      </p:pic>
      <p:sp>
        <p:nvSpPr>
          <p:cNvPr id="8" name="TextBox 7"/>
          <p:cNvSpPr txBox="1"/>
          <p:nvPr/>
        </p:nvSpPr>
        <p:spPr>
          <a:xfrm rot="16200000">
            <a:off x="-217909" y="2590537"/>
            <a:ext cx="1110885" cy="307777"/>
          </a:xfrm>
          <a:prstGeom prst="rect">
            <a:avLst/>
          </a:prstGeom>
          <a:noFill/>
        </p:spPr>
        <p:txBody>
          <a:bodyPr wrap="square" rtlCol="0">
            <a:spAutoFit/>
          </a:bodyPr>
          <a:lstStyle/>
          <a:p>
            <a:r>
              <a:rPr lang="en-US" sz="1400" dirty="0">
                <a:solidFill>
                  <a:schemeClr val="accent1"/>
                </a:solidFill>
              </a:rPr>
              <a:t> Accuracy</a:t>
            </a:r>
          </a:p>
        </p:txBody>
      </p:sp>
      <p:sp>
        <p:nvSpPr>
          <p:cNvPr id="15" name="TextBox 14"/>
          <p:cNvSpPr txBox="1"/>
          <p:nvPr/>
        </p:nvSpPr>
        <p:spPr>
          <a:xfrm>
            <a:off x="2037227" y="3779704"/>
            <a:ext cx="1142981" cy="307777"/>
          </a:xfrm>
          <a:prstGeom prst="rect">
            <a:avLst/>
          </a:prstGeom>
          <a:noFill/>
        </p:spPr>
        <p:txBody>
          <a:bodyPr wrap="square" rtlCol="0">
            <a:spAutoFit/>
          </a:bodyPr>
          <a:lstStyle/>
          <a:p>
            <a:r>
              <a:rPr lang="en-US" sz="1400" dirty="0">
                <a:solidFill>
                  <a:schemeClr val="accent1"/>
                </a:solidFill>
              </a:rPr>
              <a:t>Iterations</a:t>
            </a:r>
          </a:p>
        </p:txBody>
      </p:sp>
      <p:graphicFrame>
        <p:nvGraphicFramePr>
          <p:cNvPr id="24" name="Table 23"/>
          <p:cNvGraphicFramePr>
            <a:graphicFrameLocks noGrp="1"/>
          </p:cNvGraphicFramePr>
          <p:nvPr>
            <p:extLst>
              <p:ext uri="{D42A27DB-BD31-4B8C-83A1-F6EECF244321}">
                <p14:modId xmlns:p14="http://schemas.microsoft.com/office/powerpoint/2010/main" val="2722466463"/>
              </p:ext>
            </p:extLst>
          </p:nvPr>
        </p:nvGraphicFramePr>
        <p:xfrm>
          <a:off x="5018051" y="1594619"/>
          <a:ext cx="6864404" cy="5041688"/>
        </p:xfrm>
        <a:graphic>
          <a:graphicData uri="http://schemas.openxmlformats.org/drawingml/2006/table">
            <a:tbl>
              <a:tblPr firstRow="1" bandRow="1"/>
              <a:tblGrid>
                <a:gridCol w="2706118">
                  <a:extLst>
                    <a:ext uri="{9D8B030D-6E8A-4147-A177-3AD203B41FA5}">
                      <a16:colId xmlns:a16="http://schemas.microsoft.com/office/drawing/2014/main" val="2999275764"/>
                    </a:ext>
                  </a:extLst>
                </a:gridCol>
                <a:gridCol w="1654007">
                  <a:extLst>
                    <a:ext uri="{9D8B030D-6E8A-4147-A177-3AD203B41FA5}">
                      <a16:colId xmlns:a16="http://schemas.microsoft.com/office/drawing/2014/main" val="2628250814"/>
                    </a:ext>
                  </a:extLst>
                </a:gridCol>
                <a:gridCol w="1347821">
                  <a:extLst>
                    <a:ext uri="{9D8B030D-6E8A-4147-A177-3AD203B41FA5}">
                      <a16:colId xmlns:a16="http://schemas.microsoft.com/office/drawing/2014/main" val="793641459"/>
                    </a:ext>
                  </a:extLst>
                </a:gridCol>
                <a:gridCol w="1156458">
                  <a:extLst>
                    <a:ext uri="{9D8B030D-6E8A-4147-A177-3AD203B41FA5}">
                      <a16:colId xmlns:a16="http://schemas.microsoft.com/office/drawing/2014/main" val="1596840193"/>
                    </a:ext>
                  </a:extLst>
                </a:gridCol>
              </a:tblGrid>
              <a:tr h="971178">
                <a:tc>
                  <a:txBody>
                    <a:bodyPr/>
                    <a:lstStyle>
                      <a:lvl1pPr marL="0" algn="l" defTabSz="914400" rtl="0" eaLnBrk="1" latinLnBrk="0" hangingPunct="1">
                        <a:defRPr sz="1800" b="1" kern="1200">
                          <a:solidFill>
                            <a:schemeClr val="lt1"/>
                          </a:solidFill>
                          <a:latin typeface="Franklin Gothic Book"/>
                        </a:defRPr>
                      </a:lvl1pPr>
                      <a:lvl2pPr marL="457200" algn="l" defTabSz="914400" rtl="0" eaLnBrk="1" latinLnBrk="0" hangingPunct="1">
                        <a:defRPr sz="1800" b="1" kern="1200">
                          <a:solidFill>
                            <a:schemeClr val="lt1"/>
                          </a:solidFill>
                          <a:latin typeface="Franklin Gothic Book"/>
                        </a:defRPr>
                      </a:lvl2pPr>
                      <a:lvl3pPr marL="914400" algn="l" defTabSz="914400" rtl="0" eaLnBrk="1" latinLnBrk="0" hangingPunct="1">
                        <a:defRPr sz="1800" b="1" kern="1200">
                          <a:solidFill>
                            <a:schemeClr val="lt1"/>
                          </a:solidFill>
                          <a:latin typeface="Franklin Gothic Book"/>
                        </a:defRPr>
                      </a:lvl3pPr>
                      <a:lvl4pPr marL="1371600" algn="l" defTabSz="914400" rtl="0" eaLnBrk="1" latinLnBrk="0" hangingPunct="1">
                        <a:defRPr sz="1800" b="1" kern="1200">
                          <a:solidFill>
                            <a:schemeClr val="lt1"/>
                          </a:solidFill>
                          <a:latin typeface="Franklin Gothic Book"/>
                        </a:defRPr>
                      </a:lvl4pPr>
                      <a:lvl5pPr marL="1828800" algn="l" defTabSz="914400" rtl="0" eaLnBrk="1" latinLnBrk="0" hangingPunct="1">
                        <a:defRPr sz="1800" b="1" kern="1200">
                          <a:solidFill>
                            <a:schemeClr val="lt1"/>
                          </a:solidFill>
                          <a:latin typeface="Franklin Gothic Book"/>
                        </a:defRPr>
                      </a:lvl5pPr>
                      <a:lvl6pPr marL="2286000" algn="l" defTabSz="914400" rtl="0" eaLnBrk="1" latinLnBrk="0" hangingPunct="1">
                        <a:defRPr sz="1800" b="1" kern="1200">
                          <a:solidFill>
                            <a:schemeClr val="lt1"/>
                          </a:solidFill>
                          <a:latin typeface="Franklin Gothic Book"/>
                        </a:defRPr>
                      </a:lvl6pPr>
                      <a:lvl7pPr marL="2743200" algn="l" defTabSz="914400" rtl="0" eaLnBrk="1" latinLnBrk="0" hangingPunct="1">
                        <a:defRPr sz="1800" b="1" kern="1200">
                          <a:solidFill>
                            <a:schemeClr val="lt1"/>
                          </a:solidFill>
                          <a:latin typeface="Franklin Gothic Book"/>
                        </a:defRPr>
                      </a:lvl7pPr>
                      <a:lvl8pPr marL="3200400" algn="l" defTabSz="914400" rtl="0" eaLnBrk="1" latinLnBrk="0" hangingPunct="1">
                        <a:defRPr sz="1800" b="1" kern="1200">
                          <a:solidFill>
                            <a:schemeClr val="lt1"/>
                          </a:solidFill>
                          <a:latin typeface="Franklin Gothic Book"/>
                        </a:defRPr>
                      </a:lvl8pPr>
                      <a:lvl9pPr marL="3657600" algn="l" defTabSz="914400" rtl="0" eaLnBrk="1" latinLnBrk="0" hangingPunct="1">
                        <a:defRPr sz="1800" b="1" kern="1200">
                          <a:solidFill>
                            <a:schemeClr val="lt1"/>
                          </a:solidFill>
                          <a:latin typeface="Franklin Gothic Book"/>
                        </a:defRPr>
                      </a:lvl9pPr>
                    </a:lstStyle>
                    <a:p>
                      <a:pPr algn="ctr"/>
                      <a:r>
                        <a:rPr lang="en-US" sz="2000" dirty="0">
                          <a:latin typeface="+mn-lt"/>
                        </a:rPr>
                        <a:t>Model</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lt1"/>
                          </a:solidFill>
                          <a:latin typeface="Franklin Gothic Book"/>
                        </a:defRPr>
                      </a:lvl1pPr>
                      <a:lvl2pPr marL="457200" algn="l" defTabSz="914400" rtl="0" eaLnBrk="1" latinLnBrk="0" hangingPunct="1">
                        <a:defRPr sz="1800" b="1" kern="1200">
                          <a:solidFill>
                            <a:schemeClr val="lt1"/>
                          </a:solidFill>
                          <a:latin typeface="Franklin Gothic Book"/>
                        </a:defRPr>
                      </a:lvl2pPr>
                      <a:lvl3pPr marL="914400" algn="l" defTabSz="914400" rtl="0" eaLnBrk="1" latinLnBrk="0" hangingPunct="1">
                        <a:defRPr sz="1800" b="1" kern="1200">
                          <a:solidFill>
                            <a:schemeClr val="lt1"/>
                          </a:solidFill>
                          <a:latin typeface="Franklin Gothic Book"/>
                        </a:defRPr>
                      </a:lvl3pPr>
                      <a:lvl4pPr marL="1371600" algn="l" defTabSz="914400" rtl="0" eaLnBrk="1" latinLnBrk="0" hangingPunct="1">
                        <a:defRPr sz="1800" b="1" kern="1200">
                          <a:solidFill>
                            <a:schemeClr val="lt1"/>
                          </a:solidFill>
                          <a:latin typeface="Franklin Gothic Book"/>
                        </a:defRPr>
                      </a:lvl4pPr>
                      <a:lvl5pPr marL="1828800" algn="l" defTabSz="914400" rtl="0" eaLnBrk="1" latinLnBrk="0" hangingPunct="1">
                        <a:defRPr sz="1800" b="1" kern="1200">
                          <a:solidFill>
                            <a:schemeClr val="lt1"/>
                          </a:solidFill>
                          <a:latin typeface="Franklin Gothic Book"/>
                        </a:defRPr>
                      </a:lvl5pPr>
                      <a:lvl6pPr marL="2286000" algn="l" defTabSz="914400" rtl="0" eaLnBrk="1" latinLnBrk="0" hangingPunct="1">
                        <a:defRPr sz="1800" b="1" kern="1200">
                          <a:solidFill>
                            <a:schemeClr val="lt1"/>
                          </a:solidFill>
                          <a:latin typeface="Franklin Gothic Book"/>
                        </a:defRPr>
                      </a:lvl6pPr>
                      <a:lvl7pPr marL="2743200" algn="l" defTabSz="914400" rtl="0" eaLnBrk="1" latinLnBrk="0" hangingPunct="1">
                        <a:defRPr sz="1800" b="1" kern="1200">
                          <a:solidFill>
                            <a:schemeClr val="lt1"/>
                          </a:solidFill>
                          <a:latin typeface="Franklin Gothic Book"/>
                        </a:defRPr>
                      </a:lvl7pPr>
                      <a:lvl8pPr marL="3200400" algn="l" defTabSz="914400" rtl="0" eaLnBrk="1" latinLnBrk="0" hangingPunct="1">
                        <a:defRPr sz="1800" b="1" kern="1200">
                          <a:solidFill>
                            <a:schemeClr val="lt1"/>
                          </a:solidFill>
                          <a:latin typeface="Franklin Gothic Book"/>
                        </a:defRPr>
                      </a:lvl8pPr>
                      <a:lvl9pPr marL="3657600" algn="l" defTabSz="914400" rtl="0" eaLnBrk="1" latinLnBrk="0" hangingPunct="1">
                        <a:defRPr sz="1800" b="1" kern="1200">
                          <a:solidFill>
                            <a:schemeClr val="lt1"/>
                          </a:solidFill>
                          <a:latin typeface="Franklin Gothic Book"/>
                        </a:defRPr>
                      </a:lvl9pPr>
                    </a:lstStyle>
                    <a:p>
                      <a:pPr algn="ctr"/>
                      <a:r>
                        <a:rPr lang="en-US" sz="2000">
                          <a:latin typeface="+mn-lt"/>
                        </a:rPr>
                        <a:t>Test Accuracy </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lt1"/>
                          </a:solidFill>
                          <a:latin typeface="Franklin Gothic Book"/>
                        </a:defRPr>
                      </a:lvl1pPr>
                      <a:lvl2pPr marL="457200" algn="l" defTabSz="914400" rtl="0" eaLnBrk="1" latinLnBrk="0" hangingPunct="1">
                        <a:defRPr sz="1800" b="1" kern="1200">
                          <a:solidFill>
                            <a:schemeClr val="lt1"/>
                          </a:solidFill>
                          <a:latin typeface="Franklin Gothic Book"/>
                        </a:defRPr>
                      </a:lvl2pPr>
                      <a:lvl3pPr marL="914400" algn="l" defTabSz="914400" rtl="0" eaLnBrk="1" latinLnBrk="0" hangingPunct="1">
                        <a:defRPr sz="1800" b="1" kern="1200">
                          <a:solidFill>
                            <a:schemeClr val="lt1"/>
                          </a:solidFill>
                          <a:latin typeface="Franklin Gothic Book"/>
                        </a:defRPr>
                      </a:lvl3pPr>
                      <a:lvl4pPr marL="1371600" algn="l" defTabSz="914400" rtl="0" eaLnBrk="1" latinLnBrk="0" hangingPunct="1">
                        <a:defRPr sz="1800" b="1" kern="1200">
                          <a:solidFill>
                            <a:schemeClr val="lt1"/>
                          </a:solidFill>
                          <a:latin typeface="Franklin Gothic Book"/>
                        </a:defRPr>
                      </a:lvl4pPr>
                      <a:lvl5pPr marL="1828800" algn="l" defTabSz="914400" rtl="0" eaLnBrk="1" latinLnBrk="0" hangingPunct="1">
                        <a:defRPr sz="1800" b="1" kern="1200">
                          <a:solidFill>
                            <a:schemeClr val="lt1"/>
                          </a:solidFill>
                          <a:latin typeface="Franklin Gothic Book"/>
                        </a:defRPr>
                      </a:lvl5pPr>
                      <a:lvl6pPr marL="2286000" algn="l" defTabSz="914400" rtl="0" eaLnBrk="1" latinLnBrk="0" hangingPunct="1">
                        <a:defRPr sz="1800" b="1" kern="1200">
                          <a:solidFill>
                            <a:schemeClr val="lt1"/>
                          </a:solidFill>
                          <a:latin typeface="Franklin Gothic Book"/>
                        </a:defRPr>
                      </a:lvl6pPr>
                      <a:lvl7pPr marL="2743200" algn="l" defTabSz="914400" rtl="0" eaLnBrk="1" latinLnBrk="0" hangingPunct="1">
                        <a:defRPr sz="1800" b="1" kern="1200">
                          <a:solidFill>
                            <a:schemeClr val="lt1"/>
                          </a:solidFill>
                          <a:latin typeface="Franklin Gothic Book"/>
                        </a:defRPr>
                      </a:lvl7pPr>
                      <a:lvl8pPr marL="3200400" algn="l" defTabSz="914400" rtl="0" eaLnBrk="1" latinLnBrk="0" hangingPunct="1">
                        <a:defRPr sz="1800" b="1" kern="1200">
                          <a:solidFill>
                            <a:schemeClr val="lt1"/>
                          </a:solidFill>
                          <a:latin typeface="Franklin Gothic Book"/>
                        </a:defRPr>
                      </a:lvl8pPr>
                      <a:lvl9pPr marL="3657600" algn="l" defTabSz="914400" rtl="0" eaLnBrk="1" latinLnBrk="0" hangingPunct="1">
                        <a:defRPr sz="1800" b="1" kern="1200">
                          <a:solidFill>
                            <a:schemeClr val="lt1"/>
                          </a:solidFill>
                          <a:latin typeface="Franklin Gothic Book"/>
                        </a:defRPr>
                      </a:lvl9pPr>
                    </a:lstStyle>
                    <a:p>
                      <a:pPr algn="ctr"/>
                      <a:r>
                        <a:rPr lang="en-US" sz="2000">
                          <a:latin typeface="+mn-lt"/>
                        </a:rPr>
                        <a:t>Precision</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lt1"/>
                          </a:solidFill>
                          <a:latin typeface="Franklin Gothic Book"/>
                        </a:defRPr>
                      </a:lvl1pPr>
                      <a:lvl2pPr marL="457200" algn="l" defTabSz="914400" rtl="0" eaLnBrk="1" latinLnBrk="0" hangingPunct="1">
                        <a:defRPr sz="1800" b="1" kern="1200">
                          <a:solidFill>
                            <a:schemeClr val="lt1"/>
                          </a:solidFill>
                          <a:latin typeface="Franklin Gothic Book"/>
                        </a:defRPr>
                      </a:lvl2pPr>
                      <a:lvl3pPr marL="914400" algn="l" defTabSz="914400" rtl="0" eaLnBrk="1" latinLnBrk="0" hangingPunct="1">
                        <a:defRPr sz="1800" b="1" kern="1200">
                          <a:solidFill>
                            <a:schemeClr val="lt1"/>
                          </a:solidFill>
                          <a:latin typeface="Franklin Gothic Book"/>
                        </a:defRPr>
                      </a:lvl3pPr>
                      <a:lvl4pPr marL="1371600" algn="l" defTabSz="914400" rtl="0" eaLnBrk="1" latinLnBrk="0" hangingPunct="1">
                        <a:defRPr sz="1800" b="1" kern="1200">
                          <a:solidFill>
                            <a:schemeClr val="lt1"/>
                          </a:solidFill>
                          <a:latin typeface="Franklin Gothic Book"/>
                        </a:defRPr>
                      </a:lvl4pPr>
                      <a:lvl5pPr marL="1828800" algn="l" defTabSz="914400" rtl="0" eaLnBrk="1" latinLnBrk="0" hangingPunct="1">
                        <a:defRPr sz="1800" b="1" kern="1200">
                          <a:solidFill>
                            <a:schemeClr val="lt1"/>
                          </a:solidFill>
                          <a:latin typeface="Franklin Gothic Book"/>
                        </a:defRPr>
                      </a:lvl5pPr>
                      <a:lvl6pPr marL="2286000" algn="l" defTabSz="914400" rtl="0" eaLnBrk="1" latinLnBrk="0" hangingPunct="1">
                        <a:defRPr sz="1800" b="1" kern="1200">
                          <a:solidFill>
                            <a:schemeClr val="lt1"/>
                          </a:solidFill>
                          <a:latin typeface="Franklin Gothic Book"/>
                        </a:defRPr>
                      </a:lvl6pPr>
                      <a:lvl7pPr marL="2743200" algn="l" defTabSz="914400" rtl="0" eaLnBrk="1" latinLnBrk="0" hangingPunct="1">
                        <a:defRPr sz="1800" b="1" kern="1200">
                          <a:solidFill>
                            <a:schemeClr val="lt1"/>
                          </a:solidFill>
                          <a:latin typeface="Franklin Gothic Book"/>
                        </a:defRPr>
                      </a:lvl7pPr>
                      <a:lvl8pPr marL="3200400" algn="l" defTabSz="914400" rtl="0" eaLnBrk="1" latinLnBrk="0" hangingPunct="1">
                        <a:defRPr sz="1800" b="1" kern="1200">
                          <a:solidFill>
                            <a:schemeClr val="lt1"/>
                          </a:solidFill>
                          <a:latin typeface="Franklin Gothic Book"/>
                        </a:defRPr>
                      </a:lvl8pPr>
                      <a:lvl9pPr marL="3657600" algn="l" defTabSz="914400" rtl="0" eaLnBrk="1" latinLnBrk="0" hangingPunct="1">
                        <a:defRPr sz="1800" b="1" kern="1200">
                          <a:solidFill>
                            <a:schemeClr val="lt1"/>
                          </a:solidFill>
                          <a:latin typeface="Franklin Gothic Book"/>
                        </a:defRPr>
                      </a:lvl9pPr>
                    </a:lstStyle>
                    <a:p>
                      <a:pPr algn="ctr"/>
                      <a:r>
                        <a:rPr lang="en-US" sz="2000" dirty="0">
                          <a:latin typeface="+mn-lt"/>
                        </a:rPr>
                        <a:t>Recall</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969614735"/>
                  </a:ext>
                </a:extLst>
              </a:tr>
              <a:tr h="652491">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algn="ctr"/>
                      <a:r>
                        <a:rPr lang="en-US" sz="2000" dirty="0">
                          <a:solidFill>
                            <a:schemeClr val="tx1"/>
                          </a:solidFill>
                          <a:latin typeface="+mn-lt"/>
                        </a:rPr>
                        <a:t>Decision Tree</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CCDCEE"/>
                    </a:solidFill>
                  </a:tcPr>
                </a:tc>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algn="ctr"/>
                      <a:r>
                        <a:rPr lang="en-US" sz="2000" dirty="0">
                          <a:solidFill>
                            <a:schemeClr val="tx1"/>
                          </a:solidFill>
                          <a:latin typeface="+mn-lt"/>
                        </a:rPr>
                        <a:t>92%</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CCDCEE"/>
                    </a:solidFill>
                  </a:tcPr>
                </a:tc>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algn="ctr"/>
                      <a:r>
                        <a:rPr lang="en-US" sz="2000" dirty="0">
                          <a:solidFill>
                            <a:schemeClr val="tx1"/>
                          </a:solidFill>
                          <a:latin typeface="+mn-lt"/>
                        </a:rPr>
                        <a:t>91%</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CCDCEE"/>
                    </a:solidFill>
                  </a:tcPr>
                </a:tc>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algn="ctr"/>
                      <a:r>
                        <a:rPr lang="en-US" sz="2000" dirty="0">
                          <a:solidFill>
                            <a:schemeClr val="tx1"/>
                          </a:solidFill>
                          <a:latin typeface="+mn-lt"/>
                        </a:rPr>
                        <a:t>91%</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CCDCEE"/>
                    </a:solidFill>
                  </a:tcPr>
                </a:tc>
                <a:extLst>
                  <a:ext uri="{0D108BD9-81ED-4DB2-BD59-A6C34878D82A}">
                    <a16:rowId xmlns:a16="http://schemas.microsoft.com/office/drawing/2014/main" val="2146311999"/>
                  </a:ext>
                </a:extLst>
              </a:tr>
              <a:tr h="1141859">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algn="ctr"/>
                      <a:r>
                        <a:rPr lang="en-US" sz="2000" dirty="0">
                          <a:solidFill>
                            <a:schemeClr val="tx1"/>
                          </a:solidFill>
                          <a:latin typeface="+mn-lt"/>
                        </a:rPr>
                        <a:t>Random Forest</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FF7"/>
                    </a:solidFill>
                  </a:tcPr>
                </a:tc>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a:solidFill>
                            <a:schemeClr val="tx1"/>
                          </a:solidFill>
                          <a:latin typeface="+mn-lt"/>
                        </a:rPr>
                        <a:t>91%</a:t>
                      </a:r>
                      <a:endParaRPr lang="en-US" sz="2000" dirty="0">
                        <a:solidFill>
                          <a:schemeClr val="tx1"/>
                        </a:solidFill>
                        <a:latin typeface="+mn-lt"/>
                      </a:endParaRPr>
                    </a:p>
                    <a:p>
                      <a:pPr algn="ctr"/>
                      <a:endParaRPr lang="en-US" sz="2000" dirty="0">
                        <a:solidFill>
                          <a:schemeClr val="tx1"/>
                        </a:solidFill>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FF7"/>
                    </a:solidFill>
                  </a:tcPr>
                </a:tc>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mn-lt"/>
                        </a:rPr>
                        <a:t>91%</a:t>
                      </a:r>
                    </a:p>
                    <a:p>
                      <a:pPr algn="ctr"/>
                      <a:endParaRPr lang="en-US" sz="2000" dirty="0">
                        <a:solidFill>
                          <a:schemeClr val="tx1"/>
                        </a:solidFill>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FF7"/>
                    </a:solidFill>
                  </a:tcPr>
                </a:tc>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mn-lt"/>
                        </a:rPr>
                        <a:t>90%</a:t>
                      </a:r>
                    </a:p>
                    <a:p>
                      <a:pPr algn="ctr"/>
                      <a:endParaRPr lang="en-US" sz="2000" dirty="0">
                        <a:solidFill>
                          <a:schemeClr val="tx1"/>
                        </a:solidFill>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FF7"/>
                    </a:solidFill>
                  </a:tcPr>
                </a:tc>
                <a:extLst>
                  <a:ext uri="{0D108BD9-81ED-4DB2-BD59-A6C34878D82A}">
                    <a16:rowId xmlns:a16="http://schemas.microsoft.com/office/drawing/2014/main" val="775953436"/>
                  </a:ext>
                </a:extLst>
              </a:tr>
              <a:tr h="652491">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algn="ctr"/>
                      <a:r>
                        <a:rPr lang="en-US" sz="2000" dirty="0">
                          <a:solidFill>
                            <a:schemeClr val="tx1"/>
                          </a:solidFill>
                          <a:latin typeface="+mn-lt"/>
                        </a:rPr>
                        <a:t>Naive Bayes</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CDCEE"/>
                    </a:solidFill>
                  </a:tcPr>
                </a:tc>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algn="ctr"/>
                      <a:r>
                        <a:rPr lang="en-US" sz="2000" dirty="0">
                          <a:solidFill>
                            <a:schemeClr val="tx1"/>
                          </a:solidFill>
                          <a:latin typeface="+mn-lt"/>
                        </a:rPr>
                        <a:t>59%</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CDCEE"/>
                    </a:solidFill>
                  </a:tcPr>
                </a:tc>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algn="ctr"/>
                      <a:r>
                        <a:rPr lang="en-US" sz="2000" dirty="0">
                          <a:solidFill>
                            <a:schemeClr val="tx1"/>
                          </a:solidFill>
                          <a:latin typeface="+mn-lt"/>
                        </a:rPr>
                        <a:t>58%</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CDCEE"/>
                    </a:solidFill>
                  </a:tcPr>
                </a:tc>
                <a:tc>
                  <a:txBody>
                    <a:bodyPr/>
                    <a:lstStyle>
                      <a:lvl1pPr marL="0" algn="l" defTabSz="914400" rtl="0" eaLnBrk="1" latinLnBrk="0" hangingPunct="1">
                        <a:defRPr sz="1800" kern="1200">
                          <a:solidFill>
                            <a:schemeClr val="dk1"/>
                          </a:solidFill>
                          <a:latin typeface="Franklin Gothic Book"/>
                        </a:defRPr>
                      </a:lvl1pPr>
                      <a:lvl2pPr marL="457200" algn="l" defTabSz="914400" rtl="0" eaLnBrk="1" latinLnBrk="0" hangingPunct="1">
                        <a:defRPr sz="1800" kern="1200">
                          <a:solidFill>
                            <a:schemeClr val="dk1"/>
                          </a:solidFill>
                          <a:latin typeface="Franklin Gothic Book"/>
                        </a:defRPr>
                      </a:lvl2pPr>
                      <a:lvl3pPr marL="914400" algn="l" defTabSz="914400" rtl="0" eaLnBrk="1" latinLnBrk="0" hangingPunct="1">
                        <a:defRPr sz="1800" kern="1200">
                          <a:solidFill>
                            <a:schemeClr val="dk1"/>
                          </a:solidFill>
                          <a:latin typeface="Franklin Gothic Book"/>
                        </a:defRPr>
                      </a:lvl3pPr>
                      <a:lvl4pPr marL="1371600" algn="l" defTabSz="914400" rtl="0" eaLnBrk="1" latinLnBrk="0" hangingPunct="1">
                        <a:defRPr sz="1800" kern="1200">
                          <a:solidFill>
                            <a:schemeClr val="dk1"/>
                          </a:solidFill>
                          <a:latin typeface="Franklin Gothic Book"/>
                        </a:defRPr>
                      </a:lvl4pPr>
                      <a:lvl5pPr marL="1828800" algn="l" defTabSz="914400" rtl="0" eaLnBrk="1" latinLnBrk="0" hangingPunct="1">
                        <a:defRPr sz="1800" kern="1200">
                          <a:solidFill>
                            <a:schemeClr val="dk1"/>
                          </a:solidFill>
                          <a:latin typeface="Franklin Gothic Book"/>
                        </a:defRPr>
                      </a:lvl5pPr>
                      <a:lvl6pPr marL="2286000" algn="l" defTabSz="914400" rtl="0" eaLnBrk="1" latinLnBrk="0" hangingPunct="1">
                        <a:defRPr sz="1800" kern="1200">
                          <a:solidFill>
                            <a:schemeClr val="dk1"/>
                          </a:solidFill>
                          <a:latin typeface="Franklin Gothic Book"/>
                        </a:defRPr>
                      </a:lvl6pPr>
                      <a:lvl7pPr marL="2743200" algn="l" defTabSz="914400" rtl="0" eaLnBrk="1" latinLnBrk="0" hangingPunct="1">
                        <a:defRPr sz="1800" kern="1200">
                          <a:solidFill>
                            <a:schemeClr val="dk1"/>
                          </a:solidFill>
                          <a:latin typeface="Franklin Gothic Book"/>
                        </a:defRPr>
                      </a:lvl7pPr>
                      <a:lvl8pPr marL="3200400" algn="l" defTabSz="914400" rtl="0" eaLnBrk="1" latinLnBrk="0" hangingPunct="1">
                        <a:defRPr sz="1800" kern="1200">
                          <a:solidFill>
                            <a:schemeClr val="dk1"/>
                          </a:solidFill>
                          <a:latin typeface="Franklin Gothic Book"/>
                        </a:defRPr>
                      </a:lvl8pPr>
                      <a:lvl9pPr marL="3657600" algn="l" defTabSz="914400" rtl="0" eaLnBrk="1" latinLnBrk="0" hangingPunct="1">
                        <a:defRPr sz="1800" kern="1200">
                          <a:solidFill>
                            <a:schemeClr val="dk1"/>
                          </a:solidFill>
                          <a:latin typeface="Franklin Gothic Book"/>
                        </a:defRPr>
                      </a:lvl9pPr>
                    </a:lstStyle>
                    <a:p>
                      <a:pPr algn="ctr"/>
                      <a:r>
                        <a:rPr lang="en-US" sz="2000" dirty="0">
                          <a:solidFill>
                            <a:schemeClr val="tx1"/>
                          </a:solidFill>
                          <a:latin typeface="+mn-lt"/>
                        </a:rPr>
                        <a:t>58%</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CDCEE"/>
                    </a:solidFill>
                  </a:tcPr>
                </a:tc>
                <a:extLst>
                  <a:ext uri="{0D108BD9-81ED-4DB2-BD59-A6C34878D82A}">
                    <a16:rowId xmlns:a16="http://schemas.microsoft.com/office/drawing/2014/main" val="339534001"/>
                  </a:ext>
                </a:extLst>
              </a:tr>
              <a:tr h="971178">
                <a:tc>
                  <a:txBody>
                    <a:bodyPr/>
                    <a:lstStyle/>
                    <a:p>
                      <a:pPr algn="ctr"/>
                      <a:r>
                        <a:rPr lang="en-US" sz="2000" dirty="0">
                          <a:solidFill>
                            <a:schemeClr val="tx1"/>
                          </a:solidFill>
                          <a:latin typeface="+mn-lt"/>
                        </a:rPr>
                        <a:t>Ada-Boost Classifier</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FF7"/>
                    </a:solidFill>
                  </a:tcPr>
                </a:tc>
                <a:tc>
                  <a:txBody>
                    <a:bodyPr/>
                    <a:lstStyle/>
                    <a:p>
                      <a:pPr algn="ctr"/>
                      <a:r>
                        <a:rPr lang="en-US" sz="2000" dirty="0">
                          <a:solidFill>
                            <a:schemeClr val="tx1"/>
                          </a:solidFill>
                          <a:latin typeface="+mn-lt"/>
                        </a:rPr>
                        <a:t>91%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FF7"/>
                    </a:solidFill>
                  </a:tcPr>
                </a:tc>
                <a:tc>
                  <a:txBody>
                    <a:bodyPr/>
                    <a:lstStyle/>
                    <a:p>
                      <a:pPr algn="ctr"/>
                      <a:r>
                        <a:rPr lang="en-US" sz="2000" dirty="0">
                          <a:solidFill>
                            <a:schemeClr val="tx1"/>
                          </a:solidFill>
                          <a:latin typeface="+mn-lt"/>
                        </a:rPr>
                        <a:t>91%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FF7"/>
                    </a:solidFill>
                  </a:tcPr>
                </a:tc>
                <a:tc>
                  <a:txBody>
                    <a:bodyPr/>
                    <a:lstStyle/>
                    <a:p>
                      <a:pPr algn="ctr"/>
                      <a:r>
                        <a:rPr lang="en-US" sz="2000" dirty="0">
                          <a:solidFill>
                            <a:schemeClr val="tx1"/>
                          </a:solidFill>
                          <a:latin typeface="+mn-lt"/>
                        </a:rPr>
                        <a:t>90%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FF7"/>
                    </a:solidFill>
                  </a:tcPr>
                </a:tc>
                <a:extLst>
                  <a:ext uri="{0D108BD9-81ED-4DB2-BD59-A6C34878D82A}">
                    <a16:rowId xmlns:a16="http://schemas.microsoft.com/office/drawing/2014/main" val="347106546"/>
                  </a:ext>
                </a:extLst>
              </a:tr>
              <a:tr h="652491">
                <a:tc>
                  <a:txBody>
                    <a:bodyPr/>
                    <a:lstStyle/>
                    <a:p>
                      <a:pPr algn="ctr"/>
                      <a:r>
                        <a:rPr lang="en-US" sz="2000">
                          <a:solidFill>
                            <a:schemeClr val="tx1"/>
                          </a:solidFill>
                          <a:latin typeface="+mn-lt"/>
                        </a:rPr>
                        <a:t>XgBoost</a:t>
                      </a:r>
                      <a:r>
                        <a:rPr lang="en-US" sz="2000" baseline="0">
                          <a:solidFill>
                            <a:schemeClr val="tx1"/>
                          </a:solidFill>
                          <a:latin typeface="+mn-lt"/>
                        </a:rPr>
                        <a:t> Classifier</a:t>
                      </a:r>
                      <a:endParaRPr lang="en-US" sz="2000">
                        <a:solidFill>
                          <a:schemeClr val="tx1"/>
                        </a:solidFill>
                        <a:latin typeface="+mn-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CDCEE"/>
                    </a:solidFill>
                  </a:tcPr>
                </a:tc>
                <a:tc>
                  <a:txBody>
                    <a:bodyPr/>
                    <a:lstStyle/>
                    <a:p>
                      <a:pPr algn="ctr"/>
                      <a:r>
                        <a:rPr lang="en-US" sz="2000" dirty="0">
                          <a:solidFill>
                            <a:schemeClr val="tx1"/>
                          </a:solidFill>
                          <a:latin typeface="+mn-lt"/>
                        </a:rPr>
                        <a:t>76%</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CDCEE"/>
                    </a:solidFill>
                  </a:tcPr>
                </a:tc>
                <a:tc>
                  <a:txBody>
                    <a:bodyPr/>
                    <a:lstStyle/>
                    <a:p>
                      <a:pPr algn="ctr"/>
                      <a:r>
                        <a:rPr lang="en-US" sz="2000" dirty="0">
                          <a:solidFill>
                            <a:schemeClr val="tx1"/>
                          </a:solidFill>
                          <a:latin typeface="+mn-lt"/>
                        </a:rPr>
                        <a:t>77%</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CDCEE"/>
                    </a:solidFill>
                  </a:tcPr>
                </a:tc>
                <a:tc>
                  <a:txBody>
                    <a:bodyPr/>
                    <a:lstStyle/>
                    <a:p>
                      <a:pPr algn="ctr"/>
                      <a:r>
                        <a:rPr lang="en-US" sz="2000" dirty="0">
                          <a:solidFill>
                            <a:schemeClr val="tx1"/>
                          </a:solidFill>
                          <a:latin typeface="+mn-lt"/>
                        </a:rPr>
                        <a:t>75%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CDCEE"/>
                    </a:solidFill>
                  </a:tcPr>
                </a:tc>
                <a:extLst>
                  <a:ext uri="{0D108BD9-81ED-4DB2-BD59-A6C34878D82A}">
                    <a16:rowId xmlns:a16="http://schemas.microsoft.com/office/drawing/2014/main" val="482908059"/>
                  </a:ext>
                </a:extLst>
              </a:tr>
            </a:tbl>
          </a:graphicData>
        </a:graphic>
      </p:graphicFrame>
      <p:cxnSp>
        <p:nvCxnSpPr>
          <p:cNvPr id="4" name="Straight Connector 3"/>
          <p:cNvCxnSpPr/>
          <p:nvPr/>
        </p:nvCxnSpPr>
        <p:spPr>
          <a:xfrm>
            <a:off x="4726012" y="1159727"/>
            <a:ext cx="0" cy="5639398"/>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16686" y="1015270"/>
            <a:ext cx="2254231" cy="461665"/>
          </a:xfrm>
          <a:prstGeom prst="rect">
            <a:avLst/>
          </a:prstGeom>
          <a:noFill/>
        </p:spPr>
        <p:txBody>
          <a:bodyPr wrap="square" rtlCol="0">
            <a:spAutoFit/>
          </a:bodyPr>
          <a:lstStyle/>
          <a:p>
            <a:r>
              <a:rPr lang="en-US" sz="2400" dirty="0">
                <a:solidFill>
                  <a:schemeClr val="accent1"/>
                </a:solidFill>
              </a:rPr>
              <a:t>Predict MDC</a:t>
            </a:r>
          </a:p>
        </p:txBody>
      </p:sp>
      <p:sp>
        <p:nvSpPr>
          <p:cNvPr id="25" name="TextBox 24"/>
          <p:cNvSpPr txBox="1"/>
          <p:nvPr/>
        </p:nvSpPr>
        <p:spPr>
          <a:xfrm>
            <a:off x="6425130" y="1063132"/>
            <a:ext cx="4592274" cy="461665"/>
          </a:xfrm>
          <a:prstGeom prst="rect">
            <a:avLst/>
          </a:prstGeom>
          <a:noFill/>
        </p:spPr>
        <p:txBody>
          <a:bodyPr wrap="square" rtlCol="0">
            <a:spAutoFit/>
          </a:bodyPr>
          <a:lstStyle/>
          <a:p>
            <a:r>
              <a:rPr lang="en-US" sz="2400" dirty="0">
                <a:solidFill>
                  <a:schemeClr val="accent1"/>
                </a:solidFill>
              </a:rPr>
              <a:t>Predict DRG from each MDC</a:t>
            </a:r>
          </a:p>
        </p:txBody>
      </p:sp>
      <p:pic>
        <p:nvPicPr>
          <p:cNvPr id="19" name="Picture 18"/>
          <p:cNvPicPr>
            <a:picLocks noChangeAspect="1"/>
          </p:cNvPicPr>
          <p:nvPr/>
        </p:nvPicPr>
        <p:blipFill>
          <a:blip r:embed="rId4"/>
          <a:stretch>
            <a:fillRect/>
          </a:stretch>
        </p:blipFill>
        <p:spPr>
          <a:xfrm>
            <a:off x="506052" y="4067538"/>
            <a:ext cx="4205330" cy="2274850"/>
          </a:xfrm>
          <a:prstGeom prst="rect">
            <a:avLst/>
          </a:prstGeom>
        </p:spPr>
      </p:pic>
      <p:sp>
        <p:nvSpPr>
          <p:cNvPr id="20" name="TextBox 19"/>
          <p:cNvSpPr txBox="1"/>
          <p:nvPr/>
        </p:nvSpPr>
        <p:spPr>
          <a:xfrm>
            <a:off x="2016686" y="6269978"/>
            <a:ext cx="1145520" cy="307777"/>
          </a:xfrm>
          <a:prstGeom prst="rect">
            <a:avLst/>
          </a:prstGeom>
          <a:noFill/>
        </p:spPr>
        <p:txBody>
          <a:bodyPr wrap="square" rtlCol="0">
            <a:spAutoFit/>
          </a:bodyPr>
          <a:lstStyle/>
          <a:p>
            <a:r>
              <a:rPr lang="en-US" sz="1400" dirty="0">
                <a:solidFill>
                  <a:schemeClr val="accent1"/>
                </a:solidFill>
              </a:rPr>
              <a:t>Neural Net</a:t>
            </a:r>
          </a:p>
        </p:txBody>
      </p:sp>
    </p:spTree>
    <p:extLst>
      <p:ext uri="{BB962C8B-B14F-4D97-AF65-F5344CB8AC3E}">
        <p14:creationId xmlns:p14="http://schemas.microsoft.com/office/powerpoint/2010/main" val="2306241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338" y="1"/>
            <a:ext cx="10502706" cy="635619"/>
          </a:xfrm>
        </p:spPr>
        <p:txBody>
          <a:bodyPr/>
          <a:lstStyle/>
          <a:p>
            <a:r>
              <a:rPr lang="en-US" b="1" dirty="0">
                <a:solidFill>
                  <a:schemeClr val="accent1"/>
                </a:solidFill>
              </a:rPr>
              <a:t>Predict DRG: DEMO</a:t>
            </a:r>
            <a:endParaRPr lang="en-US" dirty="0"/>
          </a:p>
        </p:txBody>
      </p:sp>
      <p:pic>
        <p:nvPicPr>
          <p:cNvPr id="7" name="Screen Recording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74711" y="1052496"/>
            <a:ext cx="10010775" cy="5544940"/>
          </a:xfrm>
          <a:prstGeom prst="rect">
            <a:avLst/>
          </a:prstGeom>
        </p:spPr>
      </p:pic>
    </p:spTree>
    <p:extLst>
      <p:ext uri="{BB962C8B-B14F-4D97-AF65-F5344CB8AC3E}">
        <p14:creationId xmlns:p14="http://schemas.microsoft.com/office/powerpoint/2010/main" val="106148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10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4EB80-E10C-B44E-9FE8-C625CF344287}"/>
              </a:ext>
            </a:extLst>
          </p:cNvPr>
          <p:cNvSpPr>
            <a:spLocks noGrp="1"/>
          </p:cNvSpPr>
          <p:nvPr>
            <p:ph type="title"/>
          </p:nvPr>
        </p:nvSpPr>
        <p:spPr/>
        <p:txBody>
          <a:bodyPr>
            <a:noAutofit/>
          </a:bodyPr>
          <a:lstStyle/>
          <a:p>
            <a:r>
              <a:rPr lang="en-US" sz="6600" dirty="0"/>
              <a:t>Questions</a:t>
            </a:r>
          </a:p>
        </p:txBody>
      </p:sp>
    </p:spTree>
    <p:extLst>
      <p:ext uri="{BB962C8B-B14F-4D97-AF65-F5344CB8AC3E}">
        <p14:creationId xmlns:p14="http://schemas.microsoft.com/office/powerpoint/2010/main" val="1451561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F4D5E7DB-8D80-4069-8467-388B528E8B9B}"/>
              </a:ext>
            </a:extLst>
          </p:cNvPr>
          <p:cNvSpPr txBox="1">
            <a:spLocks/>
          </p:cNvSpPr>
          <p:nvPr/>
        </p:nvSpPr>
        <p:spPr>
          <a:xfrm>
            <a:off x="2514600" y="433006"/>
            <a:ext cx="9648824" cy="1481519"/>
          </a:xfrm>
          <a:prstGeom prst="rect">
            <a:avLst/>
          </a:prstGeom>
        </p:spPr>
        <p:txBody>
          <a:bodyPr vert="horz" lIns="91440" tIns="45720" rIns="91440" bIns="45720" rtlCol="0" anchor="ctr">
            <a:normAutofit fontScale="85000" lnSpcReduction="10000"/>
          </a:bodyPr>
          <a:lstStyle>
            <a:lvl1pPr algn="ctr" defTabSz="914400" rtl="0" eaLnBrk="1" latinLnBrk="0" hangingPunct="1">
              <a:lnSpc>
                <a:spcPct val="90000"/>
              </a:lnSpc>
              <a:spcBef>
                <a:spcPct val="0"/>
              </a:spcBef>
              <a:buNone/>
              <a:defRPr sz="3600" kern="1200" baseline="0">
                <a:solidFill>
                  <a:schemeClr val="bg1"/>
                </a:solidFill>
                <a:latin typeface="+mj-lt"/>
                <a:ea typeface="+mj-ea"/>
                <a:cs typeface="+mj-cs"/>
              </a:defRPr>
            </a:lvl1pPr>
          </a:lstStyle>
          <a:p>
            <a:r>
              <a:rPr lang="en-US" sz="3000" b="0" dirty="0"/>
              <a:t>“</a:t>
            </a:r>
            <a:r>
              <a:rPr lang="en-US" sz="3100" b="0" i="1" dirty="0"/>
              <a:t>Google’s self-driving cars and robots get a lot of press, but the company’s real future is in machine learning, the technology that enables computers to get smarter and more personal.</a:t>
            </a:r>
          </a:p>
          <a:p>
            <a:r>
              <a:rPr lang="en-US" sz="3100" b="0" i="1" dirty="0"/>
              <a:t>– Eric Schmidt (Google Chairman)</a:t>
            </a:r>
          </a:p>
        </p:txBody>
      </p:sp>
      <p:sp>
        <p:nvSpPr>
          <p:cNvPr id="8" name="Title 4">
            <a:extLst>
              <a:ext uri="{FF2B5EF4-FFF2-40B4-BE49-F238E27FC236}">
                <a16:creationId xmlns:a16="http://schemas.microsoft.com/office/drawing/2014/main" id="{C9F5AD8E-5E4D-4F42-97C3-7A39C1E938E0}"/>
              </a:ext>
            </a:extLst>
          </p:cNvPr>
          <p:cNvSpPr txBox="1">
            <a:spLocks/>
          </p:cNvSpPr>
          <p:nvPr/>
        </p:nvSpPr>
        <p:spPr>
          <a:xfrm>
            <a:off x="30189" y="2679125"/>
            <a:ext cx="10202835" cy="1642764"/>
          </a:xfrm>
          <a:prstGeom prst="rect">
            <a:avLst/>
          </a:prstGeom>
        </p:spPr>
        <p:txBody>
          <a:bodyPr vert="horz" lIns="91440" tIns="45720" rIns="91440" bIns="45720" rtlCol="0" anchor="ctr">
            <a:normAutofit fontScale="62500" lnSpcReduction="20000"/>
          </a:bodyPr>
          <a:lstStyle>
            <a:lvl1pPr algn="ctr" defTabSz="914400" rtl="0" eaLnBrk="1" latinLnBrk="0" hangingPunct="1">
              <a:lnSpc>
                <a:spcPct val="90000"/>
              </a:lnSpc>
              <a:spcBef>
                <a:spcPct val="0"/>
              </a:spcBef>
              <a:buNone/>
              <a:defRPr sz="3600" kern="1200" baseline="0">
                <a:solidFill>
                  <a:schemeClr val="bg1"/>
                </a:solidFill>
                <a:latin typeface="+mj-lt"/>
                <a:ea typeface="+mj-ea"/>
                <a:cs typeface="+mj-cs"/>
              </a:defRPr>
            </a:lvl1pPr>
          </a:lstStyle>
          <a:p>
            <a:pPr algn="l" fontAlgn="auto">
              <a:spcAft>
                <a:spcPts val="0"/>
              </a:spcAft>
            </a:pPr>
            <a:r>
              <a:rPr lang="en-US" sz="3000" b="0" dirty="0"/>
              <a:t>“</a:t>
            </a:r>
            <a:r>
              <a:rPr lang="en-US" sz="3800" b="0" i="1" dirty="0"/>
              <a:t>Over the past decades computers have broadly automated tasks that programmers could describe with clear rules and algorithms. Modern machine learning techniques now allow us to do the same for tasks where describing the precise rules is much harder.”</a:t>
            </a:r>
          </a:p>
          <a:p>
            <a:pPr algn="l" fontAlgn="auto">
              <a:spcAft>
                <a:spcPts val="0"/>
              </a:spcAft>
            </a:pPr>
            <a:r>
              <a:rPr lang="en-US" sz="3800" b="0" i="1" dirty="0"/>
              <a:t>		 – Jeff Bezos</a:t>
            </a:r>
            <a:endParaRPr lang="en-US" sz="3800" b="0" dirty="0"/>
          </a:p>
        </p:txBody>
      </p:sp>
      <p:sp>
        <p:nvSpPr>
          <p:cNvPr id="9" name="Title 4">
            <a:extLst>
              <a:ext uri="{FF2B5EF4-FFF2-40B4-BE49-F238E27FC236}">
                <a16:creationId xmlns:a16="http://schemas.microsoft.com/office/drawing/2014/main" id="{44E9B5AC-559D-45A1-948D-59A8FF831826}"/>
              </a:ext>
            </a:extLst>
          </p:cNvPr>
          <p:cNvSpPr txBox="1">
            <a:spLocks/>
          </p:cNvSpPr>
          <p:nvPr/>
        </p:nvSpPr>
        <p:spPr>
          <a:xfrm>
            <a:off x="1960590" y="4925244"/>
            <a:ext cx="10202835" cy="164276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baseline="0">
                <a:solidFill>
                  <a:schemeClr val="bg1"/>
                </a:solidFill>
                <a:latin typeface="+mj-lt"/>
                <a:ea typeface="+mj-ea"/>
                <a:cs typeface="+mj-cs"/>
              </a:defRPr>
            </a:lvl1pPr>
          </a:lstStyle>
          <a:p>
            <a:pPr algn="l" fontAlgn="auto">
              <a:spcAft>
                <a:spcPts val="0"/>
              </a:spcAft>
            </a:pPr>
            <a:r>
              <a:rPr lang="en-US" sz="2400" b="0" i="1" dirty="0"/>
              <a:t>“…we also must work on finding diverse ways of utilizing AI. And it’s not just up to the engineers”</a:t>
            </a:r>
            <a:br>
              <a:rPr lang="en-US" sz="2400" b="0" i="1" dirty="0"/>
            </a:br>
            <a:r>
              <a:rPr lang="en-US" sz="2400" b="0" i="1" dirty="0"/>
              <a:t>		– Elina </a:t>
            </a:r>
            <a:r>
              <a:rPr lang="en-US" sz="2400" b="0" i="1" dirty="0" err="1"/>
              <a:t>Lepomaki</a:t>
            </a:r>
            <a:endParaRPr lang="en-US" sz="2400" b="0" i="1" dirty="0"/>
          </a:p>
        </p:txBody>
      </p:sp>
    </p:spTree>
    <p:extLst>
      <p:ext uri="{BB962C8B-B14F-4D97-AF65-F5344CB8AC3E}">
        <p14:creationId xmlns:p14="http://schemas.microsoft.com/office/powerpoint/2010/main" val="326930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DE4F37D-7D33-4E24-97A5-3D66375F089F}"/>
              </a:ext>
            </a:extLst>
          </p:cNvPr>
          <p:cNvSpPr>
            <a:spLocks noGrp="1"/>
          </p:cNvSpPr>
          <p:nvPr>
            <p:ph type="title"/>
          </p:nvPr>
        </p:nvSpPr>
        <p:spPr/>
        <p:txBody>
          <a:bodyPr>
            <a:normAutofit/>
          </a:bodyPr>
          <a:lstStyle/>
          <a:p>
            <a:r>
              <a:rPr lang="en-US" dirty="0"/>
              <a:t>What is Machine Learning?</a:t>
            </a:r>
          </a:p>
        </p:txBody>
      </p:sp>
      <p:pic>
        <p:nvPicPr>
          <p:cNvPr id="3" name="Content Placeholder 2">
            <a:extLst>
              <a:ext uri="{FF2B5EF4-FFF2-40B4-BE49-F238E27FC236}">
                <a16:creationId xmlns:a16="http://schemas.microsoft.com/office/drawing/2014/main" id="{34312196-1755-4A3F-9DB8-7E374FA2D627}"/>
              </a:ext>
            </a:extLst>
          </p:cNvPr>
          <p:cNvPicPr>
            <a:picLocks noGrp="1" noChangeAspect="1"/>
          </p:cNvPicPr>
          <p:nvPr>
            <p:ph idx="1"/>
          </p:nvPr>
        </p:nvPicPr>
        <p:blipFill>
          <a:blip r:embed="rId3"/>
          <a:stretch>
            <a:fillRect/>
          </a:stretch>
        </p:blipFill>
        <p:spPr>
          <a:xfrm>
            <a:off x="3386138" y="1163777"/>
            <a:ext cx="4572000" cy="5409997"/>
          </a:xfrm>
        </p:spPr>
      </p:pic>
    </p:spTree>
    <p:extLst>
      <p:ext uri="{BB962C8B-B14F-4D97-AF65-F5344CB8AC3E}">
        <p14:creationId xmlns:p14="http://schemas.microsoft.com/office/powerpoint/2010/main" val="2382955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Cerner Intelligence ML Model Lifecycle</a:t>
            </a:r>
          </a:p>
        </p:txBody>
      </p:sp>
      <p:graphicFrame>
        <p:nvGraphicFramePr>
          <p:cNvPr id="2" name="Content Placeholder 1">
            <a:extLst>
              <a:ext uri="{FF2B5EF4-FFF2-40B4-BE49-F238E27FC236}">
                <a16:creationId xmlns:a16="http://schemas.microsoft.com/office/drawing/2014/main" id="{B89DC8C8-566A-4C66-B68F-832FE68A6097}"/>
              </a:ext>
            </a:extLst>
          </p:cNvPr>
          <p:cNvGraphicFramePr>
            <a:graphicFrameLocks noGrp="1"/>
          </p:cNvGraphicFramePr>
          <p:nvPr>
            <p:ph idx="1"/>
          </p:nvPr>
        </p:nvGraphicFramePr>
        <p:xfrm>
          <a:off x="420688" y="1279525"/>
          <a:ext cx="11415712" cy="50577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3051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5231E3-60C1-3249-B569-A4D5990469FD}"/>
              </a:ext>
            </a:extLst>
          </p:cNvPr>
          <p:cNvSpPr txBox="1"/>
          <p:nvPr/>
        </p:nvSpPr>
        <p:spPr>
          <a:xfrm>
            <a:off x="-492227" y="1111660"/>
            <a:ext cx="184731" cy="300082"/>
          </a:xfrm>
          <a:prstGeom prst="rect">
            <a:avLst/>
          </a:prstGeom>
          <a:noFill/>
        </p:spPr>
        <p:txBody>
          <a:bodyPr wrap="none" rtlCol="0">
            <a:spAutoFit/>
          </a:bodyPr>
          <a:lstStyle/>
          <a:p>
            <a:pPr defTabSz="685800" fontAlgn="auto">
              <a:spcBef>
                <a:spcPts val="0"/>
              </a:spcBef>
              <a:spcAft>
                <a:spcPts val="0"/>
              </a:spcAft>
            </a:pPr>
            <a:endParaRPr lang="en-US" sz="1350" b="0" dirty="0">
              <a:solidFill>
                <a:prstClr val="black"/>
              </a:solidFill>
              <a:latin typeface="Calibri" panose="020F0502020204030204"/>
              <a:ea typeface="+mn-ea"/>
            </a:endParaRPr>
          </a:p>
        </p:txBody>
      </p:sp>
      <p:sp>
        <p:nvSpPr>
          <p:cNvPr id="2" name="Title 1">
            <a:extLst>
              <a:ext uri="{FF2B5EF4-FFF2-40B4-BE49-F238E27FC236}">
                <a16:creationId xmlns:a16="http://schemas.microsoft.com/office/drawing/2014/main" id="{085F91F2-D8CB-4C42-82AD-23B013C9E8F1}"/>
              </a:ext>
            </a:extLst>
          </p:cNvPr>
          <p:cNvSpPr>
            <a:spLocks noGrp="1"/>
          </p:cNvSpPr>
          <p:nvPr>
            <p:ph type="title"/>
          </p:nvPr>
        </p:nvSpPr>
        <p:spPr/>
        <p:txBody>
          <a:bodyPr>
            <a:normAutofit/>
          </a:bodyPr>
          <a:lstStyle/>
          <a:p>
            <a:r>
              <a:rPr lang="en-US" dirty="0"/>
              <a:t>2018 Machine Learning Alignment</a:t>
            </a:r>
          </a:p>
        </p:txBody>
      </p:sp>
      <p:graphicFrame>
        <p:nvGraphicFramePr>
          <p:cNvPr id="5" name="Diagram 4">
            <a:extLst>
              <a:ext uri="{FF2B5EF4-FFF2-40B4-BE49-F238E27FC236}">
                <a16:creationId xmlns:a16="http://schemas.microsoft.com/office/drawing/2014/main" id="{C0C55716-9D09-4425-9AF5-E7341E17B55F}"/>
              </a:ext>
            </a:extLst>
          </p:cNvPr>
          <p:cNvGraphicFramePr/>
          <p:nvPr>
            <p:extLst>
              <p:ext uri="{D42A27DB-BD31-4B8C-83A1-F6EECF244321}">
                <p14:modId xmlns:p14="http://schemas.microsoft.com/office/powerpoint/2010/main" val="1314389586"/>
              </p:ext>
            </p:extLst>
          </p:nvPr>
        </p:nvGraphicFramePr>
        <p:xfrm>
          <a:off x="1760467" y="103761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786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19F055-D3C4-C74B-B714-A5A53580844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
        <p:nvSpPr>
          <p:cNvPr id="3" name="Slide Number Placeholder 2">
            <a:extLst>
              <a:ext uri="{FF2B5EF4-FFF2-40B4-BE49-F238E27FC236}">
                <a16:creationId xmlns:a16="http://schemas.microsoft.com/office/drawing/2014/main" id="{575CC445-5E3D-4873-8298-10A827BDE306}"/>
              </a:ext>
            </a:extLst>
          </p:cNvPr>
          <p:cNvSpPr>
            <a:spLocks noGrp="1"/>
          </p:cNvSpPr>
          <p:nvPr>
            <p:ph type="sldNum" sz="quarter" idx="11"/>
          </p:nvPr>
        </p:nvSpPr>
        <p:spPr>
          <a:xfrm>
            <a:off x="8610600" y="12596729"/>
            <a:ext cx="2743200" cy="365125"/>
          </a:xfrm>
        </p:spPr>
        <p:txBody>
          <a:bodyPr/>
          <a:lstStyle/>
          <a:p>
            <a:fld id="{71F8F497-5311-4FE6-8037-E08A3EC20500}" type="slidenum">
              <a:rPr lang="en-US" smtClean="0"/>
              <a:t>5</a:t>
            </a:fld>
            <a:endParaRPr lang="en-US"/>
          </a:p>
        </p:txBody>
      </p:sp>
      <p:sp>
        <p:nvSpPr>
          <p:cNvPr id="5" name="Footer Placeholder 4">
            <a:extLst>
              <a:ext uri="{FF2B5EF4-FFF2-40B4-BE49-F238E27FC236}">
                <a16:creationId xmlns:a16="http://schemas.microsoft.com/office/drawing/2014/main" id="{56816DA0-543B-4114-B781-75363E240AA1}"/>
              </a:ext>
            </a:extLst>
          </p:cNvPr>
          <p:cNvSpPr>
            <a:spLocks noGrp="1"/>
          </p:cNvSpPr>
          <p:nvPr>
            <p:ph type="ftr" sz="quarter" idx="3"/>
          </p:nvPr>
        </p:nvSpPr>
        <p:spPr>
          <a:xfrm>
            <a:off x="0" y="12819889"/>
            <a:ext cx="11820435" cy="278491"/>
          </a:xfrm>
        </p:spPr>
        <p:txBody>
          <a:bodyPr/>
          <a:lstStyle/>
          <a:p>
            <a:pPr algn="l"/>
            <a:r>
              <a:rPr lang="en-US">
                <a:solidFill>
                  <a:schemeClr val="tx2">
                    <a:lumMod val="40000"/>
                    <a:lumOff val="60000"/>
                  </a:schemeClr>
                </a:solidFill>
              </a:rPr>
              <a:t>© Cerner Corporation. All rights reserved.</a:t>
            </a:r>
            <a:endParaRPr lang="en-US" sz="413">
              <a:solidFill>
                <a:schemeClr val="tx2">
                  <a:lumMod val="40000"/>
                  <a:lumOff val="60000"/>
                </a:schemeClr>
              </a:solidFill>
            </a:endParaRPr>
          </a:p>
        </p:txBody>
      </p:sp>
      <p:sp>
        <p:nvSpPr>
          <p:cNvPr id="11" name="TextBox 10">
            <a:extLst>
              <a:ext uri="{FF2B5EF4-FFF2-40B4-BE49-F238E27FC236}">
                <a16:creationId xmlns:a16="http://schemas.microsoft.com/office/drawing/2014/main" id="{FF42B03B-2CC3-EF41-9BB6-FC921E6E7C2B}"/>
              </a:ext>
            </a:extLst>
          </p:cNvPr>
          <p:cNvSpPr txBox="1"/>
          <p:nvPr/>
        </p:nvSpPr>
        <p:spPr>
          <a:xfrm>
            <a:off x="211541" y="164907"/>
            <a:ext cx="11768919" cy="646331"/>
          </a:xfrm>
          <a:prstGeom prst="rect">
            <a:avLst/>
          </a:prstGeom>
          <a:noFill/>
        </p:spPr>
        <p:txBody>
          <a:bodyPr wrap="square" rtlCol="0">
            <a:spAutoFit/>
          </a:bodyPr>
          <a:lstStyle/>
          <a:p>
            <a:pPr algn="ctr"/>
            <a:r>
              <a:rPr lang="en-US" b="0" dirty="0">
                <a:latin typeface="+mj-lt"/>
                <a:ea typeface="+mj-ea"/>
                <a:cs typeface="+mj-cs"/>
              </a:rPr>
              <a:t>Work Queue Prioritization</a:t>
            </a:r>
          </a:p>
        </p:txBody>
      </p:sp>
      <p:grpSp>
        <p:nvGrpSpPr>
          <p:cNvPr id="2" name="Group 1">
            <a:extLst>
              <a:ext uri="{FF2B5EF4-FFF2-40B4-BE49-F238E27FC236}">
                <a16:creationId xmlns:a16="http://schemas.microsoft.com/office/drawing/2014/main" id="{A8F390C2-0020-4A0D-889B-50587700A037}"/>
              </a:ext>
            </a:extLst>
          </p:cNvPr>
          <p:cNvGrpSpPr/>
          <p:nvPr/>
        </p:nvGrpSpPr>
        <p:grpSpPr>
          <a:xfrm>
            <a:off x="1822774" y="1091488"/>
            <a:ext cx="8546452" cy="6548718"/>
            <a:chOff x="1822774" y="1091488"/>
            <a:chExt cx="8546452" cy="6548718"/>
          </a:xfrm>
        </p:grpSpPr>
        <p:grpSp>
          <p:nvGrpSpPr>
            <p:cNvPr id="17" name="Group 16">
              <a:extLst>
                <a:ext uri="{FF2B5EF4-FFF2-40B4-BE49-F238E27FC236}">
                  <a16:creationId xmlns:a16="http://schemas.microsoft.com/office/drawing/2014/main" id="{664A171A-613C-8745-903E-81C4161063B5}"/>
                </a:ext>
              </a:extLst>
            </p:cNvPr>
            <p:cNvGrpSpPr/>
            <p:nvPr/>
          </p:nvGrpSpPr>
          <p:grpSpPr>
            <a:xfrm>
              <a:off x="1822774" y="1091488"/>
              <a:ext cx="8546452" cy="6548718"/>
              <a:chOff x="1822774" y="1091488"/>
              <a:chExt cx="8546452" cy="6548718"/>
            </a:xfrm>
          </p:grpSpPr>
          <p:pic>
            <p:nvPicPr>
              <p:cNvPr id="4" name="Picture 3">
                <a:extLst>
                  <a:ext uri="{FF2B5EF4-FFF2-40B4-BE49-F238E27FC236}">
                    <a16:creationId xmlns:a16="http://schemas.microsoft.com/office/drawing/2014/main" id="{FBAA8CFC-E224-4C30-9197-743016F5E8F7}"/>
                  </a:ext>
                </a:extLst>
              </p:cNvPr>
              <p:cNvPicPr>
                <a:picLocks noChangeAspect="1"/>
              </p:cNvPicPr>
              <p:nvPr/>
            </p:nvPicPr>
            <p:blipFill>
              <a:blip r:embed="rId4"/>
              <a:stretch>
                <a:fillRect/>
              </a:stretch>
            </p:blipFill>
            <p:spPr>
              <a:xfrm>
                <a:off x="2054925" y="1363848"/>
                <a:ext cx="8082751" cy="4626174"/>
              </a:xfrm>
              <a:prstGeom prst="rect">
                <a:avLst/>
              </a:prstGeom>
            </p:spPr>
          </p:pic>
          <p:pic>
            <p:nvPicPr>
              <p:cNvPr id="16" name="Picture 15">
                <a:extLst>
                  <a:ext uri="{FF2B5EF4-FFF2-40B4-BE49-F238E27FC236}">
                    <a16:creationId xmlns:a16="http://schemas.microsoft.com/office/drawing/2014/main" id="{1F92858B-3B73-9549-8C42-6CA5FDD4D0A5}"/>
                  </a:ext>
                </a:extLst>
              </p:cNvPr>
              <p:cNvPicPr>
                <a:picLocks noChangeAspect="1"/>
              </p:cNvPicPr>
              <p:nvPr/>
            </p:nvPicPr>
            <p:blipFill>
              <a:blip r:embed="rId5"/>
              <a:stretch>
                <a:fillRect/>
              </a:stretch>
            </p:blipFill>
            <p:spPr>
              <a:xfrm>
                <a:off x="1822774" y="1091488"/>
                <a:ext cx="8546452" cy="6548718"/>
              </a:xfrm>
              <a:prstGeom prst="rect">
                <a:avLst/>
              </a:prstGeom>
            </p:spPr>
          </p:pic>
        </p:grpSp>
        <p:pic>
          <p:nvPicPr>
            <p:cNvPr id="9" name="Picture 8">
              <a:extLst>
                <a:ext uri="{FF2B5EF4-FFF2-40B4-BE49-F238E27FC236}">
                  <a16:creationId xmlns:a16="http://schemas.microsoft.com/office/drawing/2014/main" id="{56A6AA84-7387-49FD-A458-4903B889C8B0}"/>
                </a:ext>
              </a:extLst>
            </p:cNvPr>
            <p:cNvPicPr>
              <a:picLocks noChangeAspect="1"/>
            </p:cNvPicPr>
            <p:nvPr/>
          </p:nvPicPr>
          <p:blipFill>
            <a:blip r:embed="rId6"/>
            <a:stretch>
              <a:fillRect/>
            </a:stretch>
          </p:blipFill>
          <p:spPr>
            <a:xfrm>
              <a:off x="2149140" y="1363848"/>
              <a:ext cx="7988536" cy="4626174"/>
            </a:xfrm>
            <a:prstGeom prst="rect">
              <a:avLst/>
            </a:prstGeom>
          </p:spPr>
        </p:pic>
      </p:grpSp>
    </p:spTree>
    <p:extLst>
      <p:ext uri="{BB962C8B-B14F-4D97-AF65-F5344CB8AC3E}">
        <p14:creationId xmlns:p14="http://schemas.microsoft.com/office/powerpoint/2010/main" val="30954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186E6D6-4EBA-004A-BFF2-F49E896BB55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10" name="Content Placeholder 4">
            <a:extLst>
              <a:ext uri="{FF2B5EF4-FFF2-40B4-BE49-F238E27FC236}">
                <a16:creationId xmlns:a16="http://schemas.microsoft.com/office/drawing/2014/main" id="{6BFE0C56-13B0-435F-B0F3-1900E3800B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62034" y="1327625"/>
            <a:ext cx="8033742" cy="4641358"/>
          </a:xfrm>
          <a:prstGeom prst="rect">
            <a:avLst/>
          </a:prstGeom>
        </p:spPr>
      </p:pic>
      <p:pic>
        <p:nvPicPr>
          <p:cNvPr id="37" name="Picture 36">
            <a:extLst>
              <a:ext uri="{FF2B5EF4-FFF2-40B4-BE49-F238E27FC236}">
                <a16:creationId xmlns:a16="http://schemas.microsoft.com/office/drawing/2014/main" id="{07668CBB-205C-B348-ADE9-9E00A592C495}"/>
              </a:ext>
            </a:extLst>
          </p:cNvPr>
          <p:cNvPicPr>
            <a:picLocks noChangeAspect="1"/>
          </p:cNvPicPr>
          <p:nvPr/>
        </p:nvPicPr>
        <p:blipFill>
          <a:blip r:embed="rId5"/>
          <a:stretch>
            <a:fillRect/>
          </a:stretch>
        </p:blipFill>
        <p:spPr>
          <a:xfrm>
            <a:off x="1822774" y="1091488"/>
            <a:ext cx="8546452" cy="6548718"/>
          </a:xfrm>
          <a:prstGeom prst="rect">
            <a:avLst/>
          </a:prstGeom>
        </p:spPr>
      </p:pic>
      <p:sp>
        <p:nvSpPr>
          <p:cNvPr id="22" name="TextBox 21">
            <a:extLst>
              <a:ext uri="{FF2B5EF4-FFF2-40B4-BE49-F238E27FC236}">
                <a16:creationId xmlns:a16="http://schemas.microsoft.com/office/drawing/2014/main" id="{8D3BCBF9-6A04-BB4A-B856-B49CF44D9A2A}"/>
              </a:ext>
            </a:extLst>
          </p:cNvPr>
          <p:cNvSpPr txBox="1"/>
          <p:nvPr/>
        </p:nvSpPr>
        <p:spPr>
          <a:xfrm>
            <a:off x="211541" y="164907"/>
            <a:ext cx="11768919" cy="707886"/>
          </a:xfrm>
          <a:prstGeom prst="rect">
            <a:avLst/>
          </a:prstGeom>
          <a:noFill/>
        </p:spPr>
        <p:txBody>
          <a:bodyPr wrap="square" rtlCol="0">
            <a:spAutoFit/>
          </a:bodyPr>
          <a:lstStyle/>
          <a:p>
            <a:pPr algn="ctr"/>
            <a:r>
              <a:rPr lang="en-US" sz="4000" b="0" dirty="0">
                <a:latin typeface="Arial" panose="020B0604020202020204" pitchFamily="34" charset="0"/>
                <a:ea typeface="Arial" charset="0"/>
                <a:cs typeface="Arial" panose="020B0604020202020204" pitchFamily="34" charset="0"/>
              </a:rPr>
              <a:t>Insurance Card Image Recognition</a:t>
            </a:r>
          </a:p>
        </p:txBody>
      </p:sp>
      <p:pic>
        <p:nvPicPr>
          <p:cNvPr id="11" name="Picture 10">
            <a:extLst>
              <a:ext uri="{FF2B5EF4-FFF2-40B4-BE49-F238E27FC236}">
                <a16:creationId xmlns:a16="http://schemas.microsoft.com/office/drawing/2014/main" id="{323447C9-0853-402F-936C-F25B418EFB3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31551" y="1440421"/>
            <a:ext cx="3003863" cy="1972537"/>
          </a:xfrm>
          <a:prstGeom prst="rect">
            <a:avLst/>
          </a:prstGeom>
        </p:spPr>
      </p:pic>
      <p:sp>
        <p:nvSpPr>
          <p:cNvPr id="12" name="Speech Bubble: Rectangle 11">
            <a:extLst>
              <a:ext uri="{FF2B5EF4-FFF2-40B4-BE49-F238E27FC236}">
                <a16:creationId xmlns:a16="http://schemas.microsoft.com/office/drawing/2014/main" id="{1C5B0867-B653-4885-AAF6-5CA24ECD3A70}"/>
              </a:ext>
            </a:extLst>
          </p:cNvPr>
          <p:cNvSpPr/>
          <p:nvPr/>
        </p:nvSpPr>
        <p:spPr>
          <a:xfrm flipH="1" flipV="1">
            <a:off x="5007374" y="1213817"/>
            <a:ext cx="3820035" cy="2461623"/>
          </a:xfrm>
          <a:prstGeom prst="wedgeRectCallout">
            <a:avLst>
              <a:gd name="adj1" fmla="val -75211"/>
              <a:gd name="adj2" fmla="val -8312"/>
            </a:avLst>
          </a:prstGeom>
          <a:solidFill>
            <a:srgbClr val="0D94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13" name="Table 12">
            <a:extLst>
              <a:ext uri="{FF2B5EF4-FFF2-40B4-BE49-F238E27FC236}">
                <a16:creationId xmlns:a16="http://schemas.microsoft.com/office/drawing/2014/main" id="{FFF5CD2E-D314-4A7F-97E2-D30C04980F09}"/>
              </a:ext>
            </a:extLst>
          </p:cNvPr>
          <p:cNvGraphicFramePr>
            <a:graphicFrameLocks noGrp="1"/>
          </p:cNvGraphicFramePr>
          <p:nvPr/>
        </p:nvGraphicFramePr>
        <p:xfrm>
          <a:off x="5181601" y="1346449"/>
          <a:ext cx="3440607" cy="2165269"/>
        </p:xfrm>
        <a:graphic>
          <a:graphicData uri="http://schemas.openxmlformats.org/drawingml/2006/table">
            <a:tbl>
              <a:tblPr bandRow="1">
                <a:tableStyleId>{5C22544A-7EE6-4342-B048-85BDC9FD1C3A}</a:tableStyleId>
              </a:tblPr>
              <a:tblGrid>
                <a:gridCol w="1288949">
                  <a:extLst>
                    <a:ext uri="{9D8B030D-6E8A-4147-A177-3AD203B41FA5}">
                      <a16:colId xmlns:a16="http://schemas.microsoft.com/office/drawing/2014/main" val="841996167"/>
                    </a:ext>
                  </a:extLst>
                </a:gridCol>
                <a:gridCol w="2151658">
                  <a:extLst>
                    <a:ext uri="{9D8B030D-6E8A-4147-A177-3AD203B41FA5}">
                      <a16:colId xmlns:a16="http://schemas.microsoft.com/office/drawing/2014/main" val="3873270704"/>
                    </a:ext>
                  </a:extLst>
                </a:gridCol>
              </a:tblGrid>
              <a:tr h="311872">
                <a:tc>
                  <a:txBody>
                    <a:bodyPr/>
                    <a:lstStyle/>
                    <a:p>
                      <a:r>
                        <a:rPr lang="en-US" sz="1200" dirty="0"/>
                        <a:t>Health Plan</a:t>
                      </a:r>
                    </a:p>
                  </a:txBody>
                  <a:tcPr marL="105280" marR="105280" marT="52639" marB="52639"/>
                </a:tc>
                <a:tc>
                  <a:txBody>
                    <a:bodyPr/>
                    <a:lstStyle/>
                    <a:p>
                      <a:r>
                        <a:rPr lang="en-US" sz="1200" dirty="0"/>
                        <a:t>BlueCross Blue Shield PPO</a:t>
                      </a:r>
                    </a:p>
                  </a:txBody>
                  <a:tcPr marL="105280" marR="105280" marT="52639" marB="52639"/>
                </a:tc>
                <a:extLst>
                  <a:ext uri="{0D108BD9-81ED-4DB2-BD59-A6C34878D82A}">
                    <a16:rowId xmlns:a16="http://schemas.microsoft.com/office/drawing/2014/main" val="588789352"/>
                  </a:ext>
                </a:extLst>
              </a:tr>
              <a:tr h="311872">
                <a:tc>
                  <a:txBody>
                    <a:bodyPr/>
                    <a:lstStyle/>
                    <a:p>
                      <a:r>
                        <a:rPr lang="en-US" sz="1200" dirty="0"/>
                        <a:t>Policy Number</a:t>
                      </a:r>
                    </a:p>
                  </a:txBody>
                  <a:tcPr marL="105280" marR="105280" marT="52639" marB="52639"/>
                </a:tc>
                <a:tc>
                  <a:txBody>
                    <a:bodyPr/>
                    <a:lstStyle/>
                    <a:p>
                      <a:r>
                        <a:rPr lang="en-US" sz="1200" dirty="0"/>
                        <a:t>XOF123456789</a:t>
                      </a:r>
                    </a:p>
                  </a:txBody>
                  <a:tcPr marL="105280" marR="105280" marT="52639" marB="52639"/>
                </a:tc>
                <a:extLst>
                  <a:ext uri="{0D108BD9-81ED-4DB2-BD59-A6C34878D82A}">
                    <a16:rowId xmlns:a16="http://schemas.microsoft.com/office/drawing/2014/main" val="410955062"/>
                  </a:ext>
                </a:extLst>
              </a:tr>
              <a:tr h="294037">
                <a:tc>
                  <a:txBody>
                    <a:bodyPr/>
                    <a:lstStyle/>
                    <a:p>
                      <a:r>
                        <a:rPr lang="en-US" sz="1200" dirty="0"/>
                        <a:t>Group Number</a:t>
                      </a:r>
                    </a:p>
                  </a:txBody>
                  <a:tcPr marL="105280" marR="105280" marT="52639" marB="52639"/>
                </a:tc>
                <a:tc>
                  <a:txBody>
                    <a:bodyPr/>
                    <a:lstStyle/>
                    <a:p>
                      <a:r>
                        <a:rPr lang="en-US" sz="1200" dirty="0"/>
                        <a:t>123456</a:t>
                      </a:r>
                    </a:p>
                  </a:txBody>
                  <a:tcPr marL="105280" marR="105280" marT="52639" marB="52639"/>
                </a:tc>
                <a:extLst>
                  <a:ext uri="{0D108BD9-81ED-4DB2-BD59-A6C34878D82A}">
                    <a16:rowId xmlns:a16="http://schemas.microsoft.com/office/drawing/2014/main" val="508447356"/>
                  </a:ext>
                </a:extLst>
              </a:tr>
              <a:tr h="311872">
                <a:tc>
                  <a:txBody>
                    <a:bodyPr/>
                    <a:lstStyle/>
                    <a:p>
                      <a:r>
                        <a:rPr lang="en-US" sz="1200" dirty="0"/>
                        <a:t>Office Co-Pay</a:t>
                      </a:r>
                    </a:p>
                  </a:txBody>
                  <a:tcPr marL="105280" marR="105280" marT="52639" marB="52639"/>
                </a:tc>
                <a:tc>
                  <a:txBody>
                    <a:bodyPr/>
                    <a:lstStyle/>
                    <a:p>
                      <a:r>
                        <a:rPr lang="en-US" sz="1200" dirty="0"/>
                        <a:t>$20.00</a:t>
                      </a:r>
                    </a:p>
                  </a:txBody>
                  <a:tcPr marL="105280" marR="105280" marT="52639" marB="52639"/>
                </a:tc>
                <a:extLst>
                  <a:ext uri="{0D108BD9-81ED-4DB2-BD59-A6C34878D82A}">
                    <a16:rowId xmlns:a16="http://schemas.microsoft.com/office/drawing/2014/main" val="4052287271"/>
                  </a:ext>
                </a:extLst>
              </a:tr>
              <a:tr h="311872">
                <a:tc>
                  <a:txBody>
                    <a:bodyPr/>
                    <a:lstStyle/>
                    <a:p>
                      <a:r>
                        <a:rPr lang="en-US" sz="1200" dirty="0"/>
                        <a:t>Coverage Date</a:t>
                      </a:r>
                    </a:p>
                  </a:txBody>
                  <a:tcPr marL="105280" marR="105280" marT="52639" marB="52639"/>
                </a:tc>
                <a:tc>
                  <a:txBody>
                    <a:bodyPr/>
                    <a:lstStyle/>
                    <a:p>
                      <a:r>
                        <a:rPr lang="en-US" sz="1200" dirty="0"/>
                        <a:t>09/01/08</a:t>
                      </a:r>
                    </a:p>
                  </a:txBody>
                  <a:tcPr marL="105280" marR="105280" marT="52639" marB="52639"/>
                </a:tc>
                <a:extLst>
                  <a:ext uri="{0D108BD9-81ED-4DB2-BD59-A6C34878D82A}">
                    <a16:rowId xmlns:a16="http://schemas.microsoft.com/office/drawing/2014/main" val="1759658381"/>
                  </a:ext>
                </a:extLst>
              </a:tr>
              <a:tr h="311872">
                <a:tc>
                  <a:txBody>
                    <a:bodyPr/>
                    <a:lstStyle/>
                    <a:p>
                      <a:r>
                        <a:rPr lang="en-US" sz="1200" dirty="0"/>
                        <a:t>Last Name</a:t>
                      </a:r>
                    </a:p>
                  </a:txBody>
                  <a:tcPr marL="105280" marR="105280" marT="52639" marB="52639"/>
                </a:tc>
                <a:tc>
                  <a:txBody>
                    <a:bodyPr/>
                    <a:lstStyle/>
                    <a:p>
                      <a:r>
                        <a:rPr lang="en-US" sz="1200" dirty="0"/>
                        <a:t>Doe</a:t>
                      </a:r>
                    </a:p>
                  </a:txBody>
                  <a:tcPr marL="105280" marR="105280" marT="52639" marB="52639"/>
                </a:tc>
                <a:extLst>
                  <a:ext uri="{0D108BD9-81ED-4DB2-BD59-A6C34878D82A}">
                    <a16:rowId xmlns:a16="http://schemas.microsoft.com/office/drawing/2014/main" val="2693725718"/>
                  </a:ext>
                </a:extLst>
              </a:tr>
              <a:tr h="311872">
                <a:tc>
                  <a:txBody>
                    <a:bodyPr/>
                    <a:lstStyle/>
                    <a:p>
                      <a:r>
                        <a:rPr lang="en-US" sz="1200" dirty="0"/>
                        <a:t>First Name</a:t>
                      </a:r>
                    </a:p>
                  </a:txBody>
                  <a:tcPr marL="105280" marR="105280" marT="52639" marB="52639"/>
                </a:tc>
                <a:tc>
                  <a:txBody>
                    <a:bodyPr/>
                    <a:lstStyle/>
                    <a:p>
                      <a:r>
                        <a:rPr lang="en-US" sz="1200" dirty="0"/>
                        <a:t>John</a:t>
                      </a:r>
                    </a:p>
                  </a:txBody>
                  <a:tcPr marL="105280" marR="105280" marT="52639" marB="52639"/>
                </a:tc>
                <a:extLst>
                  <a:ext uri="{0D108BD9-81ED-4DB2-BD59-A6C34878D82A}">
                    <a16:rowId xmlns:a16="http://schemas.microsoft.com/office/drawing/2014/main" val="3784618280"/>
                  </a:ext>
                </a:extLst>
              </a:tr>
            </a:tbl>
          </a:graphicData>
        </a:graphic>
      </p:graphicFrame>
      <p:cxnSp>
        <p:nvCxnSpPr>
          <p:cNvPr id="30" name="Straight Arrow Connector 29">
            <a:extLst>
              <a:ext uri="{FF2B5EF4-FFF2-40B4-BE49-F238E27FC236}">
                <a16:creationId xmlns:a16="http://schemas.microsoft.com/office/drawing/2014/main" id="{4F1DDA06-BE75-FF4D-8196-361392AF0506}"/>
              </a:ext>
            </a:extLst>
          </p:cNvPr>
          <p:cNvCxnSpPr>
            <a:cxnSpLocks/>
            <a:stCxn id="13" idx="1"/>
          </p:cNvCxnSpPr>
          <p:nvPr/>
        </p:nvCxnSpPr>
        <p:spPr>
          <a:xfrm flipH="1">
            <a:off x="2758421" y="2429083"/>
            <a:ext cx="2423180" cy="509507"/>
          </a:xfrm>
          <a:prstGeom prst="straightConnector1">
            <a:avLst/>
          </a:prstGeom>
          <a:ln w="28575">
            <a:solidFill>
              <a:srgbClr val="7BC143"/>
            </a:solidFill>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907CC0DC-48E3-304C-8007-B287F9CA59EF}"/>
              </a:ext>
            </a:extLst>
          </p:cNvPr>
          <p:cNvCxnSpPr>
            <a:cxnSpLocks/>
            <a:stCxn id="13" idx="1"/>
          </p:cNvCxnSpPr>
          <p:nvPr/>
        </p:nvCxnSpPr>
        <p:spPr>
          <a:xfrm flipH="1">
            <a:off x="4097059" y="2429083"/>
            <a:ext cx="1084542" cy="2606245"/>
          </a:xfrm>
          <a:prstGeom prst="straightConnector1">
            <a:avLst/>
          </a:prstGeom>
          <a:ln w="28575">
            <a:solidFill>
              <a:srgbClr val="7BC143"/>
            </a:solidFill>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a16="http://schemas.microsoft.com/office/drawing/2014/main" id="{7E248379-076B-7449-9927-80D3D7110552}"/>
              </a:ext>
            </a:extLst>
          </p:cNvPr>
          <p:cNvCxnSpPr>
            <a:cxnSpLocks/>
            <a:stCxn id="13" idx="1"/>
          </p:cNvCxnSpPr>
          <p:nvPr/>
        </p:nvCxnSpPr>
        <p:spPr>
          <a:xfrm>
            <a:off x="5181601" y="2429083"/>
            <a:ext cx="42799" cy="2138182"/>
          </a:xfrm>
          <a:prstGeom prst="straightConnector1">
            <a:avLst/>
          </a:prstGeom>
          <a:ln w="28575">
            <a:solidFill>
              <a:srgbClr val="7BC143"/>
            </a:solidFill>
            <a:tailEnd type="triangle"/>
          </a:ln>
        </p:spPr>
        <p:style>
          <a:lnRef idx="1">
            <a:schemeClr val="accent2"/>
          </a:lnRef>
          <a:fillRef idx="0">
            <a:schemeClr val="accent2"/>
          </a:fillRef>
          <a:effectRef idx="0">
            <a:schemeClr val="accent2"/>
          </a:effectRef>
          <a:fontRef idx="minor">
            <a:schemeClr val="tx1"/>
          </a:fontRef>
        </p:style>
      </p:cxnSp>
      <p:cxnSp>
        <p:nvCxnSpPr>
          <p:cNvPr id="36" name="Straight Arrow Connector 35">
            <a:extLst>
              <a:ext uri="{FF2B5EF4-FFF2-40B4-BE49-F238E27FC236}">
                <a16:creationId xmlns:a16="http://schemas.microsoft.com/office/drawing/2014/main" id="{E633741F-4900-8B4F-BA73-6179610D34F0}"/>
              </a:ext>
            </a:extLst>
          </p:cNvPr>
          <p:cNvCxnSpPr>
            <a:cxnSpLocks/>
            <a:stCxn id="13" idx="1"/>
          </p:cNvCxnSpPr>
          <p:nvPr/>
        </p:nvCxnSpPr>
        <p:spPr>
          <a:xfrm flipH="1">
            <a:off x="4673261" y="2429083"/>
            <a:ext cx="508340" cy="2630551"/>
          </a:xfrm>
          <a:prstGeom prst="straightConnector1">
            <a:avLst/>
          </a:prstGeom>
          <a:ln w="28575">
            <a:solidFill>
              <a:srgbClr val="7BC143"/>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2110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Effect transition="in" filter="fade">
                                      <p:cBhvr>
                                        <p:cTn id="20" dur="500"/>
                                        <p:tgtEl>
                                          <p:spTgt spid="12"/>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up)">
                                      <p:cBhvr>
                                        <p:cTn id="24" dur="500"/>
                                        <p:tgtEl>
                                          <p:spTgt spid="30"/>
                                        </p:tgtEl>
                                      </p:cBhvr>
                                    </p:animEffect>
                                  </p:childTnLst>
                                </p:cTn>
                              </p:par>
                              <p:par>
                                <p:cTn id="25" presetID="22" presetClass="entr" presetSubtype="1"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up)">
                                      <p:cBhvr>
                                        <p:cTn id="27" dur="500"/>
                                        <p:tgtEl>
                                          <p:spTgt spid="32"/>
                                        </p:tgtEl>
                                      </p:cBhvr>
                                    </p:animEffect>
                                  </p:childTnLst>
                                </p:cTn>
                              </p:par>
                              <p:par>
                                <p:cTn id="28" presetID="22" presetClass="entr" presetSubtype="1"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up)">
                                      <p:cBhvr>
                                        <p:cTn id="30" dur="500"/>
                                        <p:tgtEl>
                                          <p:spTgt spid="36"/>
                                        </p:tgtEl>
                                      </p:cBhvr>
                                    </p:animEffect>
                                  </p:childTnLst>
                                </p:cTn>
                              </p:par>
                              <p:par>
                                <p:cTn id="31" presetID="22" presetClass="entr" presetSubtype="1"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up)">
                                      <p:cBhvr>
                                        <p:cTn id="3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E142781-3FF6-6349-BA4E-4A02C69AF31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16" name="Content Placeholder 4">
            <a:extLst>
              <a:ext uri="{FF2B5EF4-FFF2-40B4-BE49-F238E27FC236}">
                <a16:creationId xmlns:a16="http://schemas.microsoft.com/office/drawing/2014/main" id="{120B43F1-63AE-2146-924B-1C89679A636A}"/>
              </a:ext>
            </a:extLst>
          </p:cNvPr>
          <p:cNvPicPr>
            <a:picLocks noChangeAspect="1"/>
          </p:cNvPicPr>
          <p:nvPr/>
        </p:nvPicPr>
        <p:blipFill>
          <a:blip r:embed="rId4"/>
          <a:stretch>
            <a:fillRect/>
          </a:stretch>
        </p:blipFill>
        <p:spPr>
          <a:xfrm>
            <a:off x="2054925" y="1373408"/>
            <a:ext cx="7956816" cy="4531706"/>
          </a:xfrm>
          <a:prstGeom prst="rect">
            <a:avLst/>
          </a:prstGeom>
        </p:spPr>
      </p:pic>
      <p:graphicFrame>
        <p:nvGraphicFramePr>
          <p:cNvPr id="9" name="Table 8">
            <a:extLst>
              <a:ext uri="{FF2B5EF4-FFF2-40B4-BE49-F238E27FC236}">
                <a16:creationId xmlns:a16="http://schemas.microsoft.com/office/drawing/2014/main" id="{B2738137-4F31-4502-8691-97BD499B514F}"/>
              </a:ext>
            </a:extLst>
          </p:cNvPr>
          <p:cNvGraphicFramePr>
            <a:graphicFrameLocks noGrp="1"/>
          </p:cNvGraphicFramePr>
          <p:nvPr/>
        </p:nvGraphicFramePr>
        <p:xfrm>
          <a:off x="8776806" y="4517397"/>
          <a:ext cx="868855" cy="1074420"/>
        </p:xfrm>
        <a:graphic>
          <a:graphicData uri="http://schemas.openxmlformats.org/drawingml/2006/table">
            <a:tbl>
              <a:tblPr firstRow="1" bandRow="1">
                <a:tableStyleId>{35758FB7-9AC5-4552-8A53-C91805E547FA}</a:tableStyleId>
              </a:tblPr>
              <a:tblGrid>
                <a:gridCol w="868855">
                  <a:extLst>
                    <a:ext uri="{9D8B030D-6E8A-4147-A177-3AD203B41FA5}">
                      <a16:colId xmlns:a16="http://schemas.microsoft.com/office/drawing/2014/main" val="1055486848"/>
                    </a:ext>
                  </a:extLst>
                </a:gridCol>
              </a:tblGrid>
              <a:tr h="194324">
                <a:tc>
                  <a:txBody>
                    <a:bodyPr/>
                    <a:lstStyle/>
                    <a:p>
                      <a:r>
                        <a:rPr lang="en-US" sz="800" dirty="0">
                          <a:solidFill>
                            <a:schemeClr val="tx1"/>
                          </a:solidFill>
                        </a:rPr>
                        <a:t>No Show Probability</a:t>
                      </a:r>
                      <a:endParaRPr lang="en-US" sz="800" b="1" dirty="0">
                        <a:solidFill>
                          <a:schemeClr val="tx1"/>
                        </a:solidFill>
                      </a:endParaRPr>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54665214"/>
                  </a:ext>
                </a:extLst>
              </a:tr>
              <a:tr h="137160">
                <a:tc>
                  <a:txBody>
                    <a:bodyPr/>
                    <a:lstStyle/>
                    <a:p>
                      <a:r>
                        <a:rPr lang="en-US" sz="800" dirty="0">
                          <a:solidFill>
                            <a:schemeClr val="tx1"/>
                          </a:solidFill>
                        </a:rPr>
                        <a:t>85%</a:t>
                      </a:r>
                      <a:endParaRPr lang="en-US" sz="800" b="1" dirty="0">
                        <a:solidFill>
                          <a:schemeClr val="tx1"/>
                        </a:solidFill>
                        <a:latin typeface="Lucida Sans" panose="020B0602030504020204" pitchFamily="34" charset="0"/>
                      </a:endParaRPr>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CCCC"/>
                    </a:solidFill>
                  </a:tcPr>
                </a:tc>
                <a:extLst>
                  <a:ext uri="{0D108BD9-81ED-4DB2-BD59-A6C34878D82A}">
                    <a16:rowId xmlns:a16="http://schemas.microsoft.com/office/drawing/2014/main" val="2020991514"/>
                  </a:ext>
                </a:extLst>
              </a:tr>
              <a:tr h="137160">
                <a:tc>
                  <a:txBody>
                    <a:bodyPr/>
                    <a:lstStyle/>
                    <a:p>
                      <a:r>
                        <a:rPr lang="en-US" sz="800" dirty="0">
                          <a:solidFill>
                            <a:schemeClr val="tx1"/>
                          </a:solidFill>
                        </a:rPr>
                        <a:t>85%</a:t>
                      </a:r>
                      <a:endParaRPr lang="en-US" sz="800" b="1" dirty="0">
                        <a:solidFill>
                          <a:schemeClr val="tx1"/>
                        </a:solidFill>
                        <a:latin typeface="Lucida Sans" panose="020B0602030504020204" pitchFamily="34" charset="0"/>
                      </a:endParaRPr>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rgbClr val="FFCCCC"/>
                    </a:solidFill>
                  </a:tcPr>
                </a:tc>
                <a:extLst>
                  <a:ext uri="{0D108BD9-81ED-4DB2-BD59-A6C34878D82A}">
                    <a16:rowId xmlns:a16="http://schemas.microsoft.com/office/drawing/2014/main" val="112817475"/>
                  </a:ext>
                </a:extLst>
              </a:tr>
              <a:tr h="137160">
                <a:tc>
                  <a:txBody>
                    <a:bodyPr/>
                    <a:lstStyle/>
                    <a:p>
                      <a:r>
                        <a:rPr lang="en-US" sz="800" dirty="0">
                          <a:solidFill>
                            <a:schemeClr val="tx1"/>
                          </a:solidFill>
                        </a:rPr>
                        <a:t>50%</a:t>
                      </a:r>
                      <a:endParaRPr lang="en-US" sz="800" b="1" dirty="0">
                        <a:solidFill>
                          <a:schemeClr val="tx1"/>
                        </a:solidFill>
                        <a:latin typeface="Lucida Sans" panose="020B0602030504020204" pitchFamily="34" charset="0"/>
                      </a:endParaRPr>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rgbClr val="FFFFCC"/>
                    </a:solidFill>
                  </a:tcPr>
                </a:tc>
                <a:extLst>
                  <a:ext uri="{0D108BD9-81ED-4DB2-BD59-A6C34878D82A}">
                    <a16:rowId xmlns:a16="http://schemas.microsoft.com/office/drawing/2014/main" val="2378437001"/>
                  </a:ext>
                </a:extLst>
              </a:tr>
              <a:tr h="164301">
                <a:tc>
                  <a:txBody>
                    <a:bodyPr/>
                    <a:lstStyle/>
                    <a:p>
                      <a:r>
                        <a:rPr lang="en-US" sz="800" dirty="0">
                          <a:solidFill>
                            <a:schemeClr val="tx1"/>
                          </a:solidFill>
                        </a:rPr>
                        <a:t>85%</a:t>
                      </a:r>
                      <a:endParaRPr lang="en-US" sz="800" b="1" dirty="0">
                        <a:solidFill>
                          <a:schemeClr val="tx1"/>
                        </a:solidFill>
                        <a:latin typeface="Lucida Sans" panose="020B0602030504020204" pitchFamily="34" charset="0"/>
                      </a:endParaRPr>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rgbClr val="FFCCCC"/>
                    </a:solidFill>
                  </a:tcPr>
                </a:tc>
                <a:extLst>
                  <a:ext uri="{0D108BD9-81ED-4DB2-BD59-A6C34878D82A}">
                    <a16:rowId xmlns:a16="http://schemas.microsoft.com/office/drawing/2014/main" val="701884779"/>
                  </a:ext>
                </a:extLst>
              </a:tr>
            </a:tbl>
          </a:graphicData>
        </a:graphic>
      </p:graphicFrame>
      <p:sp>
        <p:nvSpPr>
          <p:cNvPr id="8" name="TextBox 7">
            <a:extLst>
              <a:ext uri="{FF2B5EF4-FFF2-40B4-BE49-F238E27FC236}">
                <a16:creationId xmlns:a16="http://schemas.microsoft.com/office/drawing/2014/main" id="{349BD0B9-66D7-47FE-AE9D-068BDF549ED1}"/>
              </a:ext>
            </a:extLst>
          </p:cNvPr>
          <p:cNvSpPr txBox="1"/>
          <p:nvPr/>
        </p:nvSpPr>
        <p:spPr>
          <a:xfrm>
            <a:off x="5353017" y="3108597"/>
            <a:ext cx="3905451" cy="1060290"/>
          </a:xfrm>
          <a:prstGeom prst="wedgeRoundRectCallout">
            <a:avLst>
              <a:gd name="adj1" fmla="val 38277"/>
              <a:gd name="adj2" fmla="val 85392"/>
              <a:gd name="adj3" fmla="val 16667"/>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900" dirty="0"/>
              <a:t>85% No Show Prediction</a:t>
            </a:r>
          </a:p>
          <a:p>
            <a:pPr marL="128588" indent="-128588">
              <a:buFont typeface="Arial" panose="020B0604020202020204" pitchFamily="34" charset="0"/>
              <a:buChar char="•"/>
            </a:pPr>
            <a:r>
              <a:rPr lang="en-US" sz="788" dirty="0"/>
              <a:t>This patient has missed 4 appointments in the past 1 year.</a:t>
            </a:r>
          </a:p>
          <a:p>
            <a:pPr marL="128588" indent="-128588">
              <a:buFont typeface="Arial" panose="020B0604020202020204" pitchFamily="34" charset="0"/>
              <a:buChar char="•"/>
            </a:pPr>
            <a:r>
              <a:rPr lang="en-US" sz="788" dirty="0"/>
              <a:t>Patient data predict this patient has a high no show rate for this slot.</a:t>
            </a:r>
          </a:p>
          <a:p>
            <a:pPr marL="128588" indent="-128588">
              <a:buFont typeface="Arial" panose="020B0604020202020204" pitchFamily="34" charset="0"/>
              <a:buChar char="•"/>
            </a:pPr>
            <a:r>
              <a:rPr lang="en-US" sz="788" dirty="0"/>
              <a:t>Consider an alternate slot.  Saturday morning appointments have worked best.</a:t>
            </a:r>
          </a:p>
          <a:p>
            <a:pPr marL="128588" indent="-128588">
              <a:buFont typeface="Arial" panose="020B0604020202020204" pitchFamily="34" charset="0"/>
              <a:buChar char="•"/>
            </a:pPr>
            <a:r>
              <a:rPr lang="en-US" sz="788" dirty="0"/>
              <a:t>We will send additional text and phone reminders to the patient requesting confirmation of appointment.</a:t>
            </a:r>
          </a:p>
        </p:txBody>
      </p:sp>
      <p:sp>
        <p:nvSpPr>
          <p:cNvPr id="12" name="TextBox 11">
            <a:extLst>
              <a:ext uri="{FF2B5EF4-FFF2-40B4-BE49-F238E27FC236}">
                <a16:creationId xmlns:a16="http://schemas.microsoft.com/office/drawing/2014/main" id="{2D4D45F7-2FCA-ED4A-9BC4-25066DD36B89}"/>
              </a:ext>
            </a:extLst>
          </p:cNvPr>
          <p:cNvSpPr txBox="1"/>
          <p:nvPr/>
        </p:nvSpPr>
        <p:spPr>
          <a:xfrm>
            <a:off x="211541" y="164907"/>
            <a:ext cx="11768919" cy="707886"/>
          </a:xfrm>
          <a:prstGeom prst="rect">
            <a:avLst/>
          </a:prstGeom>
          <a:noFill/>
        </p:spPr>
        <p:txBody>
          <a:bodyPr wrap="square" rtlCol="0">
            <a:spAutoFit/>
          </a:bodyPr>
          <a:lstStyle/>
          <a:p>
            <a:pPr algn="ctr"/>
            <a:r>
              <a:rPr lang="en-US" sz="4000" b="0" dirty="0">
                <a:cs typeface="Arial" panose="020B0604020202020204" pitchFamily="34" charset="0"/>
              </a:rPr>
              <a:t>No Show Prediction / Slot Utilization</a:t>
            </a:r>
          </a:p>
        </p:txBody>
      </p:sp>
      <p:pic>
        <p:nvPicPr>
          <p:cNvPr id="17" name="Picture 16">
            <a:extLst>
              <a:ext uri="{FF2B5EF4-FFF2-40B4-BE49-F238E27FC236}">
                <a16:creationId xmlns:a16="http://schemas.microsoft.com/office/drawing/2014/main" id="{03305B28-2AC9-3F49-8FF6-C1A6CA27E832}"/>
              </a:ext>
            </a:extLst>
          </p:cNvPr>
          <p:cNvPicPr>
            <a:picLocks noChangeAspect="1"/>
          </p:cNvPicPr>
          <p:nvPr/>
        </p:nvPicPr>
        <p:blipFill>
          <a:blip r:embed="rId5"/>
          <a:stretch>
            <a:fillRect/>
          </a:stretch>
        </p:blipFill>
        <p:spPr>
          <a:xfrm>
            <a:off x="1822774" y="1091488"/>
            <a:ext cx="8546452" cy="6548718"/>
          </a:xfrm>
          <a:prstGeom prst="rect">
            <a:avLst/>
          </a:prstGeom>
        </p:spPr>
      </p:pic>
      <p:sp>
        <p:nvSpPr>
          <p:cNvPr id="19" name="Rectangle 18">
            <a:extLst>
              <a:ext uri="{FF2B5EF4-FFF2-40B4-BE49-F238E27FC236}">
                <a16:creationId xmlns:a16="http://schemas.microsoft.com/office/drawing/2014/main" id="{A9E58493-5069-AD4F-BF4A-7CF10E7BE491}"/>
              </a:ext>
            </a:extLst>
          </p:cNvPr>
          <p:cNvSpPr/>
          <p:nvPr/>
        </p:nvSpPr>
        <p:spPr>
          <a:xfrm>
            <a:off x="485252" y="2228399"/>
            <a:ext cx="2675044" cy="2748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a:extLst>
              <a:ext uri="{FF2B5EF4-FFF2-40B4-BE49-F238E27FC236}">
                <a16:creationId xmlns:a16="http://schemas.microsoft.com/office/drawing/2014/main" id="{071D084D-29D7-41B6-AD94-CAD2BA9B97AB}"/>
              </a:ext>
            </a:extLst>
          </p:cNvPr>
          <p:cNvGraphicFramePr>
            <a:graphicFrameLocks noGrp="1"/>
          </p:cNvGraphicFramePr>
          <p:nvPr/>
        </p:nvGraphicFramePr>
        <p:xfrm>
          <a:off x="629662" y="2684546"/>
          <a:ext cx="2386223" cy="2143896"/>
        </p:xfrm>
        <a:graphic>
          <a:graphicData uri="http://schemas.openxmlformats.org/drawingml/2006/table">
            <a:tbl>
              <a:tblPr firstRow="1" bandRow="1">
                <a:tableStyleId>{5C22544A-7EE6-4342-B048-85BDC9FD1C3A}</a:tableStyleId>
              </a:tblPr>
              <a:tblGrid>
                <a:gridCol w="1173418">
                  <a:extLst>
                    <a:ext uri="{9D8B030D-6E8A-4147-A177-3AD203B41FA5}">
                      <a16:colId xmlns:a16="http://schemas.microsoft.com/office/drawing/2014/main" val="861901694"/>
                    </a:ext>
                  </a:extLst>
                </a:gridCol>
                <a:gridCol w="628472">
                  <a:extLst>
                    <a:ext uri="{9D8B030D-6E8A-4147-A177-3AD203B41FA5}">
                      <a16:colId xmlns:a16="http://schemas.microsoft.com/office/drawing/2014/main" val="238740861"/>
                    </a:ext>
                  </a:extLst>
                </a:gridCol>
                <a:gridCol w="584333">
                  <a:extLst>
                    <a:ext uri="{9D8B030D-6E8A-4147-A177-3AD203B41FA5}">
                      <a16:colId xmlns:a16="http://schemas.microsoft.com/office/drawing/2014/main" val="4035322977"/>
                    </a:ext>
                  </a:extLst>
                </a:gridCol>
              </a:tblGrid>
              <a:tr h="357316">
                <a:tc>
                  <a:txBody>
                    <a:bodyPr/>
                    <a:lstStyle/>
                    <a:p>
                      <a:r>
                        <a:rPr lang="en-US" sz="1400" dirty="0"/>
                        <a:t>Name</a:t>
                      </a: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sz="1400" dirty="0"/>
                        <a:t>Days</a:t>
                      </a:r>
                    </a:p>
                  </a:txBody>
                  <a:tcPr marL="68580" marR="68580" marT="34290" marB="34290">
                    <a:lnT w="12700" cap="flat" cmpd="sng" algn="ctr">
                      <a:solidFill>
                        <a:schemeClr val="tx1"/>
                      </a:solidFill>
                      <a:prstDash val="solid"/>
                      <a:round/>
                      <a:headEnd type="none" w="med" len="med"/>
                      <a:tailEnd type="none" w="med" len="med"/>
                    </a:lnT>
                  </a:tcPr>
                </a:tc>
                <a:tc>
                  <a:txBody>
                    <a:bodyPr/>
                    <a:lstStyle/>
                    <a:p>
                      <a:r>
                        <a:rPr lang="en-US" sz="1400" dirty="0"/>
                        <a:t>Risk</a:t>
                      </a: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74292887"/>
                  </a:ext>
                </a:extLst>
              </a:tr>
              <a:tr h="357316">
                <a:tc>
                  <a:txBody>
                    <a:bodyPr/>
                    <a:lstStyle/>
                    <a:p>
                      <a:pPr marL="0" indent="0">
                        <a:buNone/>
                      </a:pPr>
                      <a:r>
                        <a:rPr lang="en-US" sz="1400" b="0" dirty="0"/>
                        <a:t>1. John Doe</a:t>
                      </a:r>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US" sz="1400" dirty="0"/>
                        <a:t>3</a:t>
                      </a:r>
                    </a:p>
                  </a:txBody>
                  <a:tcPr marL="68580" marR="68580" marT="34290" marB="34290"/>
                </a:tc>
                <a:tc>
                  <a:txBody>
                    <a:bodyPr/>
                    <a:lstStyle/>
                    <a:p>
                      <a:r>
                        <a:rPr lang="en-US" sz="1400" b="0" dirty="0"/>
                        <a:t>90%</a:t>
                      </a:r>
                    </a:p>
                  </a:txBody>
                  <a:tcPr marL="68580" marR="68580"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05163786"/>
                  </a:ext>
                </a:extLst>
              </a:tr>
              <a:tr h="357316">
                <a:tc>
                  <a:txBody>
                    <a:bodyPr/>
                    <a:lstStyle/>
                    <a:p>
                      <a:pPr marL="0" indent="0">
                        <a:buNone/>
                      </a:pPr>
                      <a:r>
                        <a:rPr lang="en-US" sz="1400" b="0" dirty="0"/>
                        <a:t>2. Jane Doe</a:t>
                      </a:r>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US" sz="1400" dirty="0"/>
                        <a:t>5</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95%</a:t>
                      </a:r>
                    </a:p>
                  </a:txBody>
                  <a:tcPr marL="68580" marR="68580"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3770726"/>
                  </a:ext>
                </a:extLst>
              </a:tr>
              <a:tr h="357316">
                <a:tc>
                  <a:txBody>
                    <a:bodyPr/>
                    <a:lstStyle/>
                    <a:p>
                      <a:pPr marL="0" indent="0">
                        <a:buNone/>
                      </a:pPr>
                      <a:r>
                        <a:rPr lang="en-US" sz="1400" b="0" dirty="0"/>
                        <a:t>3. Jim Bob</a:t>
                      </a:r>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US" sz="1400" dirty="0"/>
                        <a:t>2</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65%</a:t>
                      </a:r>
                    </a:p>
                  </a:txBody>
                  <a:tcPr marL="68580" marR="68580"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00179280"/>
                  </a:ext>
                </a:extLst>
              </a:tr>
              <a:tr h="357316">
                <a:tc>
                  <a:txBody>
                    <a:bodyPr/>
                    <a:lstStyle/>
                    <a:p>
                      <a:pPr marL="0" indent="0">
                        <a:buNone/>
                      </a:pPr>
                      <a:r>
                        <a:rPr lang="en-US" sz="1400" b="0" dirty="0"/>
                        <a:t>4. Sue Smith</a:t>
                      </a:r>
                      <a:endParaRPr lang="en-US" sz="1400" dirty="0"/>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US" sz="1400" dirty="0"/>
                        <a:t>2</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60%</a:t>
                      </a:r>
                    </a:p>
                  </a:txBody>
                  <a:tcPr marL="68580" marR="68580"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97558948"/>
                  </a:ext>
                </a:extLst>
              </a:tr>
              <a:tr h="3573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5. Tim Tom</a:t>
                      </a:r>
                      <a:endParaRPr lang="en-US" sz="1400" dirty="0"/>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1400" dirty="0"/>
                        <a:t>4</a:t>
                      </a:r>
                    </a:p>
                  </a:txBody>
                  <a:tcPr marL="68580" marR="68580" marT="34290" marB="34290">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65%</a:t>
                      </a:r>
                      <a:endParaRPr lang="en-US" sz="1400" dirty="0"/>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1831768"/>
                  </a:ext>
                </a:extLst>
              </a:tr>
            </a:tbl>
          </a:graphicData>
        </a:graphic>
      </p:graphicFrame>
      <p:sp>
        <p:nvSpPr>
          <p:cNvPr id="3" name="TextBox 2">
            <a:extLst>
              <a:ext uri="{FF2B5EF4-FFF2-40B4-BE49-F238E27FC236}">
                <a16:creationId xmlns:a16="http://schemas.microsoft.com/office/drawing/2014/main" id="{CBB411D6-F6A4-4B5B-9F00-67A66738E464}"/>
              </a:ext>
            </a:extLst>
          </p:cNvPr>
          <p:cNvSpPr txBox="1"/>
          <p:nvPr/>
        </p:nvSpPr>
        <p:spPr>
          <a:xfrm>
            <a:off x="629662" y="2376769"/>
            <a:ext cx="2386715" cy="307777"/>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t>No Show Worklist</a:t>
            </a:r>
          </a:p>
        </p:txBody>
      </p:sp>
    </p:spTree>
    <p:extLst>
      <p:ext uri="{BB962C8B-B14F-4D97-AF65-F5344CB8AC3E}">
        <p14:creationId xmlns:p14="http://schemas.microsoft.com/office/powerpoint/2010/main" val="44040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par>
                                <p:cTn id="20" presetID="53" presetClass="entr" presetSubtype="16"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19F055-D3C4-C74B-B714-A5A53580844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
        <p:nvSpPr>
          <p:cNvPr id="3" name="Slide Number Placeholder 2">
            <a:extLst>
              <a:ext uri="{FF2B5EF4-FFF2-40B4-BE49-F238E27FC236}">
                <a16:creationId xmlns:a16="http://schemas.microsoft.com/office/drawing/2014/main" id="{575CC445-5E3D-4873-8298-10A827BDE306}"/>
              </a:ext>
            </a:extLst>
          </p:cNvPr>
          <p:cNvSpPr>
            <a:spLocks noGrp="1"/>
          </p:cNvSpPr>
          <p:nvPr>
            <p:ph type="sldNum" sz="quarter" idx="11"/>
          </p:nvPr>
        </p:nvSpPr>
        <p:spPr>
          <a:xfrm>
            <a:off x="8610600" y="12596729"/>
            <a:ext cx="2743200" cy="365125"/>
          </a:xfrm>
        </p:spPr>
        <p:txBody>
          <a:bodyPr/>
          <a:lstStyle/>
          <a:p>
            <a:fld id="{71F8F497-5311-4FE6-8037-E08A3EC20500}" type="slidenum">
              <a:rPr lang="en-US" smtClean="0"/>
              <a:t>8</a:t>
            </a:fld>
            <a:endParaRPr lang="en-US"/>
          </a:p>
        </p:txBody>
      </p:sp>
      <p:sp>
        <p:nvSpPr>
          <p:cNvPr id="5" name="Footer Placeholder 4">
            <a:extLst>
              <a:ext uri="{FF2B5EF4-FFF2-40B4-BE49-F238E27FC236}">
                <a16:creationId xmlns:a16="http://schemas.microsoft.com/office/drawing/2014/main" id="{56816DA0-543B-4114-B781-75363E240AA1}"/>
              </a:ext>
            </a:extLst>
          </p:cNvPr>
          <p:cNvSpPr>
            <a:spLocks noGrp="1"/>
          </p:cNvSpPr>
          <p:nvPr>
            <p:ph type="ftr" sz="quarter" idx="3"/>
          </p:nvPr>
        </p:nvSpPr>
        <p:spPr>
          <a:xfrm>
            <a:off x="0" y="12819889"/>
            <a:ext cx="11820435" cy="278491"/>
          </a:xfrm>
        </p:spPr>
        <p:txBody>
          <a:bodyPr/>
          <a:lstStyle/>
          <a:p>
            <a:pPr algn="l"/>
            <a:r>
              <a:rPr lang="en-US">
                <a:solidFill>
                  <a:schemeClr val="tx2">
                    <a:lumMod val="40000"/>
                    <a:lumOff val="60000"/>
                  </a:schemeClr>
                </a:solidFill>
              </a:rPr>
              <a:t>© Cerner Corporation. All rights reserved.</a:t>
            </a:r>
            <a:endParaRPr lang="en-US" sz="413">
              <a:solidFill>
                <a:schemeClr val="tx2">
                  <a:lumMod val="40000"/>
                  <a:lumOff val="60000"/>
                </a:schemeClr>
              </a:solidFill>
            </a:endParaRPr>
          </a:p>
        </p:txBody>
      </p:sp>
      <p:sp>
        <p:nvSpPr>
          <p:cNvPr id="11" name="TextBox 10">
            <a:extLst>
              <a:ext uri="{FF2B5EF4-FFF2-40B4-BE49-F238E27FC236}">
                <a16:creationId xmlns:a16="http://schemas.microsoft.com/office/drawing/2014/main" id="{FF42B03B-2CC3-EF41-9BB6-FC921E6E7C2B}"/>
              </a:ext>
            </a:extLst>
          </p:cNvPr>
          <p:cNvSpPr txBox="1"/>
          <p:nvPr/>
        </p:nvSpPr>
        <p:spPr>
          <a:xfrm>
            <a:off x="211541" y="164907"/>
            <a:ext cx="11768919" cy="707886"/>
          </a:xfrm>
          <a:prstGeom prst="rect">
            <a:avLst/>
          </a:prstGeom>
          <a:noFill/>
        </p:spPr>
        <p:txBody>
          <a:bodyPr wrap="square" rtlCol="0">
            <a:spAutoFit/>
          </a:bodyPr>
          <a:lstStyle/>
          <a:p>
            <a:pPr algn="ctr"/>
            <a:r>
              <a:rPr lang="en-US" sz="4000" b="0" dirty="0">
                <a:cs typeface="Arial" panose="020B0604020202020204" pitchFamily="34" charset="0"/>
              </a:rPr>
              <a:t>Cash Forecasting</a:t>
            </a:r>
          </a:p>
        </p:txBody>
      </p:sp>
      <p:pic>
        <p:nvPicPr>
          <p:cNvPr id="12" name="Picture Placeholder 6">
            <a:extLst>
              <a:ext uri="{FF2B5EF4-FFF2-40B4-BE49-F238E27FC236}">
                <a16:creationId xmlns:a16="http://schemas.microsoft.com/office/drawing/2014/main" id="{0E5582DF-DAEF-41B0-B354-785304E98CF4}"/>
              </a:ext>
            </a:extLst>
          </p:cNvPr>
          <p:cNvPicPr>
            <a:picLocks noChangeAspect="1"/>
          </p:cNvPicPr>
          <p:nvPr/>
        </p:nvPicPr>
        <p:blipFill>
          <a:blip r:embed="rId4"/>
          <a:srcRect t="996" b="996"/>
          <a:stretch>
            <a:fillRect/>
          </a:stretch>
        </p:blipFill>
        <p:spPr>
          <a:xfrm>
            <a:off x="1550027" y="1095953"/>
            <a:ext cx="8720379" cy="6547104"/>
          </a:xfrm>
          <a:prstGeom prst="rect">
            <a:avLst/>
          </a:prstGeom>
        </p:spPr>
      </p:pic>
    </p:spTree>
    <p:extLst>
      <p:ext uri="{BB962C8B-B14F-4D97-AF65-F5344CB8AC3E}">
        <p14:creationId xmlns:p14="http://schemas.microsoft.com/office/powerpoint/2010/main" val="104562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erner_Template_2.1_WIDE">
  <a:themeElements>
    <a:clrScheme name="Cerner 2.0">
      <a:dk1>
        <a:srgbClr val="393D41"/>
      </a:dk1>
      <a:lt1>
        <a:srgbClr val="FFFFFF"/>
      </a:lt1>
      <a:dk2>
        <a:srgbClr val="393D41"/>
      </a:dk2>
      <a:lt2>
        <a:srgbClr val="FFFFFF"/>
      </a:lt2>
      <a:accent1>
        <a:srgbClr val="0D94D2"/>
      </a:accent1>
      <a:accent2>
        <a:srgbClr val="7BC143"/>
      </a:accent2>
      <a:accent3>
        <a:srgbClr val="6A737B"/>
      </a:accent3>
      <a:accent4>
        <a:srgbClr val="4DC5FF"/>
      </a:accent4>
      <a:accent5>
        <a:srgbClr val="B4B8BD"/>
      </a:accent5>
      <a:accent6>
        <a:srgbClr val="7C2B83"/>
      </a:accent6>
      <a:hlink>
        <a:srgbClr val="1A93D7"/>
      </a:hlink>
      <a:folHlink>
        <a:srgbClr val="393D4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and PowerPoint Template 3.0 Widescreen (1)" id="{E9F45D0E-E3A5-874D-8DBB-503A012CD15A}" vid="{A1809BDB-3E5F-5F4D-8095-5A2C3CB969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7B8707F96A7D1448E9C9D8DE27983E8" ma:contentTypeVersion="2" ma:contentTypeDescription="Create a new document." ma:contentTypeScope="" ma:versionID="0fbc631bd9a983022703dfb550aa22b1">
  <xsd:schema xmlns:xsd="http://www.w3.org/2001/XMLSchema" xmlns:xs="http://www.w3.org/2001/XMLSchema" xmlns:p="http://schemas.microsoft.com/office/2006/metadata/properties" xmlns:ns2="5a062925-705a-4d8d-a481-a21f54eedd95" targetNamespace="http://schemas.microsoft.com/office/2006/metadata/properties" ma:root="true" ma:fieldsID="b14cedef720d5ef58555ec46b67081ff" ns2:_="">
    <xsd:import namespace="5a062925-705a-4d8d-a481-a21f54eedd9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062925-705a-4d8d-a481-a21f54eedd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A835AA1-D8F5-4DAC-962C-93CD5A30C400}">
  <ds:schemaRefs>
    <ds:schemaRef ds:uri="http://schemas.microsoft.com/sharepoint/v3/contenttype/forms"/>
  </ds:schemaRefs>
</ds:datastoreItem>
</file>

<file path=customXml/itemProps2.xml><?xml version="1.0" encoding="utf-8"?>
<ds:datastoreItem xmlns:ds="http://schemas.openxmlformats.org/officeDocument/2006/customXml" ds:itemID="{79A76E4E-C84A-4A3A-BE91-F42BDFECA0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a062925-705a-4d8d-a481-a21f54eedd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607B7CF-7CDE-4712-95F3-9A646C6A0AB3}">
  <ds:schemaRefs>
    <ds:schemaRef ds:uri="http://schemas.microsoft.com/office/infopath/2007/PartnerControls"/>
    <ds:schemaRef ds:uri="http://schemas.microsoft.com/office/2006/metadata/properties"/>
    <ds:schemaRef ds:uri="http://purl.org/dc/terms/"/>
    <ds:schemaRef ds:uri="http://purl.org/dc/elements/1.1/"/>
    <ds:schemaRef ds:uri="http://www.w3.org/XML/1998/namespace"/>
    <ds:schemaRef ds:uri="http://schemas.microsoft.com/office/2006/documentManagement/types"/>
    <ds:schemaRef ds:uri="http://schemas.openxmlformats.org/package/2006/metadata/core-properties"/>
    <ds:schemaRef ds:uri="5a062925-705a-4d8d-a481-a21f54eedd95"/>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1325</TotalTime>
  <Words>969</Words>
  <Application>Microsoft Macintosh PowerPoint</Application>
  <PresentationFormat>Widescreen</PresentationFormat>
  <Paragraphs>220</Paragraphs>
  <Slides>17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Franklin Gothic Book</vt:lpstr>
      <vt:lpstr>Lucida Sans</vt:lpstr>
      <vt:lpstr>Wingdings</vt:lpstr>
      <vt:lpstr>Cerner_Template_2.1_WIDE</vt:lpstr>
      <vt:lpstr>Machine Learning Overview</vt:lpstr>
      <vt:lpstr>PowerPoint Presentation</vt:lpstr>
      <vt:lpstr>What is Machine Learning?</vt:lpstr>
      <vt:lpstr>Cerner Intelligence ML Model Lifecycle</vt:lpstr>
      <vt:lpstr>2018 Machine Learning Alignment</vt:lpstr>
      <vt:lpstr>PowerPoint Presentation</vt:lpstr>
      <vt:lpstr>PowerPoint Presentation</vt:lpstr>
      <vt:lpstr>PowerPoint Presentation</vt:lpstr>
      <vt:lpstr>PowerPoint Presentation</vt:lpstr>
      <vt:lpstr>Reality</vt:lpstr>
      <vt:lpstr>Machine Learning Projects and Demo</vt:lpstr>
      <vt:lpstr>Recent HIM Machine Learning Use Cases</vt:lpstr>
      <vt:lpstr>Diagnosis / Procedures Sequencing: Results</vt:lpstr>
      <vt:lpstr>Predict DRG: Hierarchical DRG Grouping</vt:lpstr>
      <vt:lpstr>Predict DRG: Results</vt:lpstr>
      <vt:lpstr>Predict DRG: DEMO</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Real-Life Machine Learning with HIM Claims Data</dc:title>
  <dc:creator>Kumar,Amrish</dc:creator>
  <cp:lastModifiedBy>Kumar,Amrish</cp:lastModifiedBy>
  <cp:revision>181</cp:revision>
  <dcterms:modified xsi:type="dcterms:W3CDTF">2020-09-20T22:01:37Z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0x010100B7B8707F96A7D1448E9C9D8DE27983E8</vt:lpwstr>
  </property>
</Properties>
</file>